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74" r:id="rId2"/>
  </p:sldMasterIdLst>
  <p:notesMasterIdLst>
    <p:notesMasterId r:id="rId57"/>
  </p:notesMasterIdLst>
  <p:sldIdLst>
    <p:sldId id="256" r:id="rId3"/>
    <p:sldId id="370" r:id="rId4"/>
    <p:sldId id="257" r:id="rId5"/>
    <p:sldId id="258" r:id="rId6"/>
    <p:sldId id="259" r:id="rId7"/>
    <p:sldId id="260" r:id="rId8"/>
    <p:sldId id="274" r:id="rId9"/>
    <p:sldId id="276" r:id="rId10"/>
    <p:sldId id="275" r:id="rId11"/>
    <p:sldId id="277" r:id="rId12"/>
    <p:sldId id="288" r:id="rId13"/>
    <p:sldId id="278" r:id="rId14"/>
    <p:sldId id="279" r:id="rId15"/>
    <p:sldId id="273" r:id="rId16"/>
    <p:sldId id="281" r:id="rId17"/>
    <p:sldId id="284" r:id="rId18"/>
    <p:sldId id="369" r:id="rId19"/>
    <p:sldId id="371" r:id="rId20"/>
    <p:sldId id="283" r:id="rId21"/>
    <p:sldId id="263" r:id="rId22"/>
    <p:sldId id="372" r:id="rId23"/>
    <p:sldId id="377" r:id="rId24"/>
    <p:sldId id="261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85" r:id="rId35"/>
    <p:sldId id="286" r:id="rId36"/>
    <p:sldId id="287" r:id="rId37"/>
    <p:sldId id="298" r:id="rId38"/>
    <p:sldId id="373" r:id="rId39"/>
    <p:sldId id="378" r:id="rId40"/>
    <p:sldId id="382" r:id="rId41"/>
    <p:sldId id="379" r:id="rId42"/>
    <p:sldId id="375" r:id="rId43"/>
    <p:sldId id="376" r:id="rId44"/>
    <p:sldId id="265" r:id="rId45"/>
    <p:sldId id="374" r:id="rId46"/>
    <p:sldId id="262" r:id="rId47"/>
    <p:sldId id="266" r:id="rId48"/>
    <p:sldId id="282" r:id="rId49"/>
    <p:sldId id="267" r:id="rId50"/>
    <p:sldId id="268" r:id="rId51"/>
    <p:sldId id="269" r:id="rId52"/>
    <p:sldId id="270" r:id="rId53"/>
    <p:sldId id="271" r:id="rId54"/>
    <p:sldId id="272" r:id="rId55"/>
    <p:sldId id="368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1" d="100"/>
          <a:sy n="81" d="100"/>
        </p:scale>
        <p:origin x="15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CA613E-A290-4877-A949-280017E2D739}" type="datetimeFigureOut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DFF07E-4624-491E-A55D-F872F1D0DC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100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6FFFF-94EF-45A1-821B-8C34E959C9D0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12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06E6A-3135-4A58-B099-138322FF3E2A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22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749C8-5706-4C13-A449-661806711B68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1003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55314C-1A04-4BD7-B5B0-744491869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>
            <a:lvl1pPr>
              <a:defRPr sz="3600" b="1">
                <a:latin typeface="+mn-ea"/>
                <a:ea typeface="+mn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B99C0E-4B49-42D5-908C-5E629A21C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4973314"/>
          </a:xfrm>
        </p:spPr>
        <p:txBody>
          <a:bodyPr/>
          <a:lstStyle>
            <a:lvl1pPr marL="228600" indent="-228600"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○"/>
              <a:defRPr sz="2400">
                <a:latin typeface="+mn-ea"/>
                <a:ea typeface="+mn-ea"/>
              </a:defRPr>
            </a:lvl1pPr>
            <a:lvl2pPr marL="685800" indent="-2286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3pPr>
            <a:lvl4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4pPr>
            <a:lvl5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43C7536-727F-4EAC-97ED-DDBB575A09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6" y="6459356"/>
            <a:ext cx="8844828" cy="321429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DC4964-36CA-4548-96BC-CC22DD25A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516" y="6393675"/>
            <a:ext cx="444370" cy="365125"/>
          </a:xfrm>
        </p:spPr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256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1DA0-F445-410D-A61E-56685291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8C04-3543-4C9F-BB8E-D411C118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B91A-BBBF-46C1-86EE-346902F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2B7957-BB59-48CF-9BAC-F2C86D1C16CC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533254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959C52-4D3B-4423-90BB-B3BF207D44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F0E8EA7-66A8-4B0D-ABA7-4A3A994D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165975-C19E-4F12-8EFE-4B584B9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DC5112-89D4-45CC-A157-F5E5E41E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37320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BD062-9957-471E-99D8-CA16DF6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0AA2-3C92-4B0D-A8DF-68192468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AA24A-15BF-478E-9BA7-9E8696DB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6A64F-0A12-4224-AC8D-86A8CF66010F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8937083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3FABFF8-83E2-42A8-891A-64896345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C52242-121D-4A5F-85B1-964D6151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ADA72-3567-4AAC-AD5E-68CFD260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F7AB91-9DCF-4F18-82FC-E54FF851C0F2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16224045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2609FC7-7F48-48CC-B592-F18852AF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F31A5A-862D-443C-8DEE-95BAF536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81E401-6462-47B1-BF92-F8ECC469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DC7EDF-90A6-4B19-8FB6-F66E26C93041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009669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41CECC-74A9-404F-BFFC-2A856EA1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4CFCA8-A5B5-4AC6-AF5A-1DE4241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B236C5-378E-407D-BA19-1F19459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51CE72-1045-43F2-A7CE-A17E91946B7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5958109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7C7B0BD-BDD5-4D93-A68B-2B28BB17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5B79F4C-2399-4795-B725-598656B9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F3319F-15D6-44BD-BF68-7FD55C6C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900B47-6874-4E01-BD90-34A6249C60ED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71584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B9052-EE69-424E-8A8E-D4FBC8B93BA2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696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D60D57-F5FB-4F00-BFF4-0905CB27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0DFCF-35B3-444E-B21F-21BBFAD1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777997-2657-4464-8F8E-295FC76F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75880-5AD0-4528-8454-65AD6D771A3B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1638144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F59246-7B47-4E24-A352-47F0C0D3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31CC8A-D701-45DC-8103-060FECCD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3DF848-2A13-465E-B9F3-823FFC6A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B361EF-CA79-4749-B521-FBF1C454A143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244742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9A97-6F60-4DF4-BB18-1390234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CA005-488F-44C4-B606-2DC6532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88AB0-A069-4E24-83EC-D68C2932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C5BA7-CD10-4A4C-A960-536BBE59913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8366862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41885-7AD5-42D4-A1B9-B16F281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135B7-70A2-4E7A-93ED-01CA1C7A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85C5-9368-4C59-A44B-AB2CEAC6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4FA408-AA83-4EA5-864B-199FDE2DA8E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9835430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3B3AD3C-1763-428B-A3EA-796FC01329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D6C5D70-8CCE-49CA-9345-9F3B8504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58F03F-D28A-41B5-A409-8679742A5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C00151-F5AF-4F9A-85FE-88287D0D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631067466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6257B-F2AA-45C7-B63F-35ACB1D81C0D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73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1E487D-70ED-41CF-8CD4-0DDE42B4A6A7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64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005C5-9A29-4BE7-AD22-2F5ABF492142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30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811D1-04C3-4DBB-83C7-F512DE6BFB92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981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837-D8FE-449F-BBF5-0ABCD3584D6D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504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81B6-79AE-4321-BA88-A6F0B9F0893C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816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6DB88-8048-4EEB-B79C-774EA5B09FB3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182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1FD97-497A-45FA-A2A3-5E452B45A127}" type="datetime1">
              <a:rPr lang="ko-KR" altLang="en-US" smtClean="0"/>
              <a:t>2022-02-20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24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>
            <a:extLst>
              <a:ext uri="{FF2B5EF4-FFF2-40B4-BE49-F238E27FC236}">
                <a16:creationId xmlns:a16="http://schemas.microsoft.com/office/drawing/2014/main" id="{6873D6AA-FA09-4ACC-A3AF-490B3946077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>
            <a:extLst>
              <a:ext uri="{FF2B5EF4-FFF2-40B4-BE49-F238E27FC236}">
                <a16:creationId xmlns:a16="http://schemas.microsoft.com/office/drawing/2014/main" id="{687CEA97-7010-49CC-8003-C7A44509F4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AD49C-58D6-4027-8071-D1204055B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r>
              <a:rPr lang="ms-MY" altLang="ms-MY"/>
              <a:t>PRINCIPLES OF PROGRAMMING</a:t>
            </a: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A44E-5D20-4351-B12E-7AA3E0448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1A0FC-806F-444B-984C-1BFB5C671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19E6D2D8-107F-4D15-A4D9-2F48B7C00BA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604562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13C935-8E4E-42D2-BF7A-E8F123F3E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오라클 개요</a:t>
            </a:r>
          </a:p>
        </p:txBody>
      </p:sp>
    </p:spTree>
    <p:extLst>
      <p:ext uri="{BB962C8B-B14F-4D97-AF65-F5344CB8AC3E}">
        <p14:creationId xmlns:p14="http://schemas.microsoft.com/office/powerpoint/2010/main" val="656982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F866E2-0E8A-4878-9122-383CE993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latin typeface="+mn-ea"/>
                <a:ea typeface="+mn-ea"/>
              </a:rPr>
              <a:t>tnsnames.ora</a:t>
            </a:r>
            <a:r>
              <a:rPr lang="en-US" altLang="ko-KR" dirty="0">
                <a:latin typeface="+mn-ea"/>
                <a:ea typeface="+mn-ea"/>
              </a:rPr>
              <a:t> </a:t>
            </a:r>
            <a:r>
              <a:rPr lang="ko-KR" altLang="en-US" sz="2800" b="0" dirty="0"/>
              <a:t>파일의 연결설정 예</a:t>
            </a:r>
            <a:endParaRPr lang="ko-KR" altLang="en-US" b="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948E5-DB99-41D5-A535-CAEEF0773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6873" y="1167770"/>
            <a:ext cx="8270253" cy="518617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XE</a:t>
            </a:r>
            <a:r>
              <a:rPr lang="en-US" altLang="ko-KR" sz="1800" dirty="0"/>
              <a:t> =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(DESCRIPTION =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(ADDRESS = (PROTOCOL = </a:t>
            </a:r>
            <a:r>
              <a:rPr lang="en-US" altLang="ko-KR" sz="1800" b="1" dirty="0">
                <a:solidFill>
                  <a:srgbClr val="0070C0"/>
                </a:solidFill>
              </a:rPr>
              <a:t>TCP</a:t>
            </a:r>
            <a:r>
              <a:rPr lang="en-US" altLang="ko-KR" sz="1800" dirty="0"/>
              <a:t>)(HOST = </a:t>
            </a:r>
            <a:r>
              <a:rPr lang="en-US" altLang="ko-KR" sz="1800" b="1" dirty="0">
                <a:solidFill>
                  <a:srgbClr val="0070C0"/>
                </a:solidFill>
              </a:rPr>
              <a:t>EZENCOM407</a:t>
            </a:r>
            <a:r>
              <a:rPr lang="en-US" altLang="ko-KR" sz="1800" dirty="0"/>
              <a:t>)(PORT = </a:t>
            </a:r>
            <a:r>
              <a:rPr lang="en-US" altLang="ko-KR" sz="1800" b="1" dirty="0">
                <a:solidFill>
                  <a:srgbClr val="0070C0"/>
                </a:solidFill>
              </a:rPr>
              <a:t>1521</a:t>
            </a:r>
            <a:r>
              <a:rPr lang="en-US" altLang="ko-KR" sz="1800" dirty="0"/>
              <a:t>))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(CONNECT_DATA =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  (SERVER = DEDICATED)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  (SERVICE_NAME = </a:t>
            </a:r>
            <a:r>
              <a:rPr lang="en-US" altLang="ko-KR" sz="1800" b="1" dirty="0">
                <a:solidFill>
                  <a:srgbClr val="0070C0"/>
                </a:solidFill>
              </a:rPr>
              <a:t>XE</a:t>
            </a:r>
            <a:r>
              <a:rPr lang="en-US" altLang="ko-KR" sz="1800" dirty="0"/>
              <a:t>)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1800" dirty="0"/>
              <a:t>  )</a:t>
            </a:r>
          </a:p>
          <a:p>
            <a:pPr>
              <a:lnSpc>
                <a:spcPct val="10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altLang="ko-KR" sz="1700" b="1" dirty="0">
                <a:solidFill>
                  <a:srgbClr val="0070C0"/>
                </a:solidFill>
              </a:rPr>
              <a:t>XE</a:t>
            </a:r>
            <a:r>
              <a:rPr lang="en-US" altLang="ko-KR" sz="1700" dirty="0"/>
              <a:t>: </a:t>
            </a:r>
            <a:r>
              <a:rPr lang="ko-KR" altLang="en-US" sz="1700" dirty="0"/>
              <a:t>연결된 서버의 네트워크상 식별 이름</a:t>
            </a:r>
            <a:r>
              <a:rPr lang="en-US" altLang="ko-KR" sz="1700" dirty="0"/>
              <a:t>, </a:t>
            </a:r>
            <a:r>
              <a:rPr lang="ko-KR" altLang="en-US" sz="1700" dirty="0"/>
              <a:t>보통 전역 데이터베이스 이름과          동일하지만 임의의 이름도 가능함</a:t>
            </a:r>
            <a:endParaRPr lang="en-US" altLang="ko-KR" sz="1700" dirty="0"/>
          </a:p>
          <a:p>
            <a:pPr>
              <a:lnSpc>
                <a:spcPct val="10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altLang="ko-KR" sz="1700" b="1" dirty="0">
                <a:solidFill>
                  <a:srgbClr val="0070C0"/>
                </a:solidFill>
              </a:rPr>
              <a:t>TCP</a:t>
            </a:r>
            <a:r>
              <a:rPr lang="en-US" altLang="ko-KR" sz="1700" dirty="0"/>
              <a:t>: </a:t>
            </a:r>
            <a:r>
              <a:rPr lang="ko-KR" altLang="en-US" sz="1700" dirty="0"/>
              <a:t>네트워크 연결 프로토콜</a:t>
            </a:r>
            <a:endParaRPr lang="en-US" altLang="ko-KR" sz="1700" dirty="0"/>
          </a:p>
          <a:p>
            <a:pPr>
              <a:lnSpc>
                <a:spcPct val="10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altLang="ko-KR" sz="1700" b="1" dirty="0">
                <a:solidFill>
                  <a:srgbClr val="0070C0"/>
                </a:solidFill>
              </a:rPr>
              <a:t>EZENCOM407</a:t>
            </a:r>
            <a:r>
              <a:rPr lang="en-US" altLang="ko-KR" sz="1700" dirty="0"/>
              <a:t>: </a:t>
            </a:r>
            <a:r>
              <a:rPr lang="ko-KR" altLang="en-US" sz="1700" dirty="0"/>
              <a:t>연결할 서버의 호스트 이름</a:t>
            </a:r>
            <a:r>
              <a:rPr lang="en-US" altLang="ko-KR" sz="1700" dirty="0"/>
              <a:t>. </a:t>
            </a:r>
            <a:r>
              <a:rPr lang="en-US" altLang="ko-KR" sz="1700" b="1" dirty="0">
                <a:solidFill>
                  <a:srgbClr val="0070C0"/>
                </a:solidFill>
              </a:rPr>
              <a:t>PROTOCOL=TCP/IP</a:t>
            </a:r>
            <a:r>
              <a:rPr lang="ko-KR" altLang="en-US" sz="1700" dirty="0"/>
              <a:t>인 경우 서버의      </a:t>
            </a:r>
            <a:r>
              <a:rPr lang="en-US" altLang="ko-KR" sz="1700" dirty="0"/>
              <a:t>IP</a:t>
            </a:r>
            <a:r>
              <a:rPr lang="ko-KR" altLang="en-US" sz="1700" dirty="0"/>
              <a:t>주소가 올 수 있음</a:t>
            </a:r>
            <a:endParaRPr lang="en-US" altLang="ko-KR" sz="1700" dirty="0"/>
          </a:p>
          <a:p>
            <a:pPr>
              <a:lnSpc>
                <a:spcPct val="10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altLang="ko-KR" sz="1700" b="1" dirty="0">
                <a:solidFill>
                  <a:srgbClr val="0070C0"/>
                </a:solidFill>
              </a:rPr>
              <a:t>1521</a:t>
            </a:r>
            <a:r>
              <a:rPr lang="en-US" altLang="ko-KR" sz="1700" dirty="0"/>
              <a:t>: </a:t>
            </a:r>
            <a:r>
              <a:rPr lang="ko-KR" altLang="en-US" sz="1700" dirty="0"/>
              <a:t>서버의 연결 포트 번호</a:t>
            </a:r>
            <a:r>
              <a:rPr lang="en-US" altLang="ko-KR" sz="1600" dirty="0"/>
              <a:t>(</a:t>
            </a:r>
            <a:r>
              <a:rPr lang="ko-KR" altLang="en-US" sz="1600" dirty="0"/>
              <a:t>오라클의 기본 포트번호</a:t>
            </a:r>
            <a:r>
              <a:rPr lang="en-US" altLang="ko-KR" sz="1600" dirty="0"/>
              <a:t>: 1521)</a:t>
            </a:r>
          </a:p>
          <a:p>
            <a:pPr>
              <a:lnSpc>
                <a:spcPct val="100000"/>
              </a:lnSpc>
              <a:spcAft>
                <a:spcPts val="1000"/>
              </a:spcAft>
              <a:buFont typeface="Wingdings" panose="05000000000000000000" pitchFamily="2" charset="2"/>
              <a:buChar char="§"/>
            </a:pPr>
            <a:r>
              <a:rPr lang="en-US" altLang="ko-KR" sz="1700" dirty="0"/>
              <a:t>SERVICE_NAME = </a:t>
            </a:r>
            <a:r>
              <a:rPr lang="en-US" altLang="ko-KR" sz="1700" b="1" dirty="0">
                <a:solidFill>
                  <a:srgbClr val="0070C0"/>
                </a:solidFill>
              </a:rPr>
              <a:t>XE</a:t>
            </a:r>
            <a:r>
              <a:rPr lang="en-US" altLang="ko-KR" sz="1700" dirty="0"/>
              <a:t>: </a:t>
            </a:r>
            <a:r>
              <a:rPr lang="ko-KR" altLang="en-US" sz="1700" dirty="0"/>
              <a:t>전역 데이터베이스 이름</a:t>
            </a:r>
            <a:endParaRPr lang="en-US" altLang="ko-KR" sz="17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48E003-123B-424E-9AF4-4D35E931F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021986-58A0-46D6-876C-14F19CE639C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473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B59E65-A79F-45DB-B31B-69A4FEC86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물류창고와 데이터베이스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5F57A6-6B54-4DE6-8A5B-3C1155455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2868730"/>
          </a:xfrm>
        </p:spPr>
        <p:txBody>
          <a:bodyPr>
            <a:normAutofit lnSpcReduction="10000"/>
          </a:bodyPr>
          <a:lstStyle/>
          <a:p>
            <a:pPr>
              <a:lnSpc>
                <a:spcPct val="170000"/>
              </a:lnSpc>
            </a:pPr>
            <a:r>
              <a:rPr lang="ko-KR" altLang="en-US" sz="1600" b="1" dirty="0">
                <a:solidFill>
                  <a:srgbClr val="0070C0"/>
                </a:solidFill>
              </a:rPr>
              <a:t>데이터베이스 전체</a:t>
            </a:r>
            <a:r>
              <a:rPr lang="ko-KR" altLang="en-US" sz="1600" dirty="0"/>
              <a:t>를 하나의 </a:t>
            </a:r>
            <a:r>
              <a:rPr lang="ko-KR" altLang="en-US" sz="1600" b="1" dirty="0">
                <a:solidFill>
                  <a:srgbClr val="0070C0"/>
                </a:solidFill>
              </a:rPr>
              <a:t>거대한 물류 창고</a:t>
            </a:r>
            <a:r>
              <a:rPr lang="ko-KR" altLang="en-US" sz="1600" dirty="0"/>
              <a:t>라고 생각해 보자</a:t>
            </a:r>
            <a:r>
              <a:rPr lang="en-US" altLang="ko-KR" sz="1600" dirty="0"/>
              <a:t>. </a:t>
            </a:r>
            <a:r>
              <a:rPr lang="ko-KR" altLang="en-US" sz="1600" dirty="0"/>
              <a:t>이 창고에서는  여러 가지 종류의 </a:t>
            </a:r>
            <a:r>
              <a:rPr lang="ko-KR" altLang="en-US" sz="1600" b="1" dirty="0">
                <a:solidFill>
                  <a:srgbClr val="0070C0"/>
                </a:solidFill>
              </a:rPr>
              <a:t>물품</a:t>
            </a:r>
            <a:r>
              <a:rPr lang="ko-KR" altLang="en-US" sz="1600" dirty="0"/>
              <a:t>들을 보관하고 있으며</a:t>
            </a:r>
            <a:r>
              <a:rPr lang="en-US" altLang="ko-KR" sz="1600" dirty="0"/>
              <a:t>, </a:t>
            </a:r>
            <a:r>
              <a:rPr lang="ko-KR" altLang="en-US" sz="1600" dirty="0"/>
              <a:t>매일매일 많은 물품들이 창고에    </a:t>
            </a:r>
            <a:r>
              <a:rPr lang="ko-KR" altLang="en-US" sz="1600" b="1" dirty="0">
                <a:solidFill>
                  <a:srgbClr val="0070C0"/>
                </a:solidFill>
              </a:rPr>
              <a:t>입출고</a:t>
            </a:r>
            <a:r>
              <a:rPr lang="ko-KR" altLang="en-US" sz="1600" dirty="0"/>
              <a:t>되고 있다</a:t>
            </a:r>
            <a:r>
              <a:rPr lang="en-US" altLang="ko-KR" sz="1600" dirty="0"/>
              <a:t>. </a:t>
            </a:r>
            <a:r>
              <a:rPr lang="ko-KR" altLang="en-US" sz="1600" dirty="0"/>
              <a:t>창고의 규모가 크기 때문에 창고 전체를 관리하는 </a:t>
            </a:r>
            <a:r>
              <a:rPr lang="ko-KR" altLang="en-US" sz="1600" b="1" dirty="0">
                <a:solidFill>
                  <a:srgbClr val="0070C0"/>
                </a:solidFill>
              </a:rPr>
              <a:t>총괄 책임자</a:t>
            </a:r>
            <a:r>
              <a:rPr lang="ko-KR" altLang="en-US" sz="1600" dirty="0"/>
              <a:t>가 존재하며</a:t>
            </a:r>
            <a:r>
              <a:rPr lang="en-US" altLang="ko-KR" sz="1600" dirty="0"/>
              <a:t>,</a:t>
            </a:r>
            <a:r>
              <a:rPr lang="ko-KR" altLang="en-US" sz="1600" dirty="0"/>
              <a:t> 창고 내에서는 </a:t>
            </a:r>
            <a:r>
              <a:rPr lang="ko-KR" altLang="en-US" sz="1600" b="1" dirty="0">
                <a:solidFill>
                  <a:srgbClr val="0070C0"/>
                </a:solidFill>
              </a:rPr>
              <a:t>구역</a:t>
            </a:r>
            <a:r>
              <a:rPr lang="ko-KR" altLang="en-US" sz="1600" dirty="0"/>
              <a:t>을 나누어 물품들을 보관하고 있다</a:t>
            </a:r>
            <a:r>
              <a:rPr lang="en-US" altLang="ko-KR" sz="1600" dirty="0"/>
              <a:t>. </a:t>
            </a:r>
            <a:r>
              <a:rPr lang="ko-KR" altLang="en-US" sz="1600" dirty="0"/>
              <a:t>각 구역에는    물품의 성격에 따라 이를 관리하는 </a:t>
            </a:r>
            <a:r>
              <a:rPr lang="ko-KR" altLang="en-US" sz="1600" b="1" dirty="0">
                <a:solidFill>
                  <a:srgbClr val="0070C0"/>
                </a:solidFill>
              </a:rPr>
              <a:t>담당자</a:t>
            </a:r>
            <a:r>
              <a:rPr lang="ko-KR" altLang="en-US" sz="1600" dirty="0"/>
              <a:t>들이 존재하는데</a:t>
            </a:r>
            <a:r>
              <a:rPr lang="en-US" altLang="ko-KR" sz="1600" dirty="0"/>
              <a:t>, </a:t>
            </a:r>
            <a:r>
              <a:rPr lang="ko-KR" altLang="en-US" sz="1600" dirty="0"/>
              <a:t>이들이 물품의 입출고</a:t>
            </a:r>
            <a:r>
              <a:rPr lang="en-US" altLang="ko-KR" sz="1600" dirty="0"/>
              <a:t>, </a:t>
            </a:r>
            <a:r>
              <a:rPr lang="ko-KR" altLang="en-US" sz="1600" dirty="0"/>
              <a:t>관리를 맡고 있다</a:t>
            </a:r>
            <a:r>
              <a:rPr lang="en-US" altLang="ko-KR" sz="1600" dirty="0"/>
              <a:t>. </a:t>
            </a:r>
            <a:r>
              <a:rPr lang="ko-KR" altLang="en-US" sz="1600" dirty="0"/>
              <a:t>개별 물품들은 하나의 커다란 </a:t>
            </a:r>
            <a:r>
              <a:rPr lang="ko-KR" altLang="en-US" sz="1600" b="1" dirty="0">
                <a:solidFill>
                  <a:srgbClr val="0070C0"/>
                </a:solidFill>
              </a:rPr>
              <a:t>컨테이너 박스</a:t>
            </a:r>
            <a:r>
              <a:rPr lang="ko-KR" altLang="en-US" sz="1600" dirty="0"/>
              <a:t>에 보관되는데    이 </a:t>
            </a:r>
            <a:r>
              <a:rPr lang="ko-KR" altLang="en-US" sz="1600" dirty="0" err="1"/>
              <a:t>박스들에는</a:t>
            </a:r>
            <a:r>
              <a:rPr lang="ko-KR" altLang="en-US" sz="1600" dirty="0"/>
              <a:t> 동일한 성격의 물품들이 보관되고 있다</a:t>
            </a:r>
            <a:r>
              <a:rPr lang="en-US" altLang="ko-KR" sz="16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38FBA3-C3F8-4E3E-8FF8-16A3F3F16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11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1CEB6D0-A60B-4C24-8D4D-6B18D4F64C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212146"/>
              </p:ext>
            </p:extLst>
          </p:nvPr>
        </p:nvGraphicFramePr>
        <p:xfrm>
          <a:off x="2245543" y="4072379"/>
          <a:ext cx="4652914" cy="2255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1772">
                  <a:extLst>
                    <a:ext uri="{9D8B030D-6E8A-4147-A177-3AD203B41FA5}">
                      <a16:colId xmlns:a16="http://schemas.microsoft.com/office/drawing/2014/main" val="315307270"/>
                    </a:ext>
                  </a:extLst>
                </a:gridCol>
                <a:gridCol w="2751142">
                  <a:extLst>
                    <a:ext uri="{9D8B030D-6E8A-4147-A177-3AD203B41FA5}">
                      <a16:colId xmlns:a16="http://schemas.microsoft.com/office/drawing/2014/main" val="1929815035"/>
                    </a:ext>
                  </a:extLst>
                </a:gridCol>
              </a:tblGrid>
              <a:tr h="1290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물류 창고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데이터베이스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738594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총괄 책임자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DBA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193851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테이블스페이스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813577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구역 담당자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사용자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스키마 소유자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109481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컨테이너 박스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643046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개별 물품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255700"/>
                  </a:ext>
                </a:extLst>
              </a:tr>
              <a:tr h="12902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입출고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Insert, delete </a:t>
                      </a:r>
                      <a:r>
                        <a:rPr lang="ko-KR" altLang="en-US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등과 같은 </a:t>
                      </a:r>
                      <a:r>
                        <a:rPr lang="en-US" altLang="ko-KR" sz="15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DML</a:t>
                      </a:r>
                      <a:endParaRPr lang="ko-KR" altLang="en-US" sz="15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0210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8700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F866E2-0E8A-4878-9122-383CE993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데이터 관리를 위한 논리적 개념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948E5-DB99-41D5-A535-CAEEF0773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데이터 블록</a:t>
            </a:r>
            <a:r>
              <a:rPr lang="en-US" altLang="ko-KR" sz="2000" b="1" dirty="0">
                <a:solidFill>
                  <a:srgbClr val="0070C0"/>
                </a:solidFill>
              </a:rPr>
              <a:t>(data block)</a:t>
            </a:r>
            <a:r>
              <a:rPr lang="en-US" altLang="ko-KR" sz="1800" dirty="0"/>
              <a:t> </a:t>
            </a:r>
          </a:p>
          <a:p>
            <a:pPr lvl="1">
              <a:lnSpc>
                <a:spcPct val="100000"/>
              </a:lnSpc>
              <a:spcAft>
                <a:spcPts val="2400"/>
              </a:spcAft>
            </a:pPr>
            <a:r>
              <a:rPr lang="ko-KR" altLang="en-US" sz="1800" i="0" dirty="0">
                <a:solidFill>
                  <a:srgbClr val="333333"/>
                </a:solidFill>
                <a:effectLst/>
              </a:rPr>
              <a:t>데이터를 저장하는 최소의 논리적 단위</a:t>
            </a:r>
            <a:endParaRPr lang="en-US" altLang="ko-KR" sz="1800" dirty="0"/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ko-KR" altLang="en-US" sz="2000" b="1" dirty="0" err="1">
                <a:solidFill>
                  <a:srgbClr val="0070C0"/>
                </a:solidFill>
              </a:rPr>
              <a:t>익스텐트</a:t>
            </a:r>
            <a:r>
              <a:rPr lang="en-US" altLang="ko-KR" sz="2000" b="1" dirty="0">
                <a:solidFill>
                  <a:srgbClr val="0070C0"/>
                </a:solidFill>
              </a:rPr>
              <a:t>(extent)</a:t>
            </a:r>
            <a:endParaRPr lang="en-US" altLang="ko-KR" sz="2000" dirty="0"/>
          </a:p>
          <a:p>
            <a:pPr lvl="1">
              <a:lnSpc>
                <a:spcPct val="100000"/>
              </a:lnSpc>
              <a:spcAft>
                <a:spcPts val="2400"/>
              </a:spcAft>
            </a:pPr>
            <a:r>
              <a:rPr lang="ko-KR" altLang="en-US" sz="1800" dirty="0"/>
              <a:t>데이터 블록의 모임</a:t>
            </a:r>
            <a:endParaRPr lang="en-US" altLang="ko-KR" sz="1800" dirty="0">
              <a:solidFill>
                <a:srgbClr val="0070C0"/>
              </a:solidFill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세그먼트</a:t>
            </a:r>
            <a:r>
              <a:rPr lang="en-US" altLang="ko-KR" sz="2000" b="1" dirty="0">
                <a:solidFill>
                  <a:srgbClr val="0070C0"/>
                </a:solidFill>
              </a:rPr>
              <a:t>(segment)</a:t>
            </a:r>
            <a:endParaRPr lang="en-US" altLang="ko-KR" sz="2000" dirty="0"/>
          </a:p>
          <a:p>
            <a:pPr lvl="1">
              <a:lnSpc>
                <a:spcPct val="100000"/>
              </a:lnSpc>
              <a:spcAft>
                <a:spcPts val="2400"/>
              </a:spcAft>
            </a:pPr>
            <a:r>
              <a:rPr lang="ko-KR" altLang="en-US" sz="1800" dirty="0" err="1"/>
              <a:t>익스텐트의</a:t>
            </a:r>
            <a:r>
              <a:rPr lang="ko-KR" altLang="en-US" sz="1800" dirty="0"/>
              <a:t> 모임</a:t>
            </a:r>
            <a:endParaRPr lang="en-US" altLang="ko-KR" sz="1800" dirty="0">
              <a:solidFill>
                <a:srgbClr val="0070C0"/>
              </a:solidFill>
            </a:endParaRP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테이블스페이스</a:t>
            </a:r>
            <a:r>
              <a:rPr lang="en-US" altLang="ko-KR" sz="2000" b="1" dirty="0">
                <a:solidFill>
                  <a:srgbClr val="0070C0"/>
                </a:solidFill>
              </a:rPr>
              <a:t>(tablespace)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ko-KR" altLang="en-US" sz="1800" dirty="0"/>
              <a:t>세그먼트의 모임</a:t>
            </a:r>
            <a:endParaRPr lang="en-US" altLang="ko-KR" sz="1800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ko-KR" altLang="en-US" sz="1800" dirty="0"/>
              <a:t>물리적인 데이터 파일</a:t>
            </a:r>
            <a:r>
              <a:rPr lang="en-US" altLang="ko-KR" sz="1800" dirty="0"/>
              <a:t>(</a:t>
            </a:r>
            <a:r>
              <a:rPr lang="ko-KR" altLang="en-US" sz="1800" dirty="0"/>
              <a:t>확장자명</a:t>
            </a:r>
            <a:r>
              <a:rPr lang="en-US" altLang="ko-KR" sz="1800" dirty="0"/>
              <a:t>: .</a:t>
            </a:r>
            <a:r>
              <a:rPr lang="en-US" altLang="ko-KR" sz="1800" dirty="0" err="1"/>
              <a:t>dbf</a:t>
            </a:r>
            <a:r>
              <a:rPr lang="en-US" altLang="ko-KR" sz="1800" dirty="0"/>
              <a:t>, .</a:t>
            </a:r>
            <a:r>
              <a:rPr lang="en-US" altLang="ko-KR" sz="1800" dirty="0" err="1"/>
              <a:t>ora</a:t>
            </a:r>
            <a:r>
              <a:rPr lang="en-US" altLang="ko-KR" sz="1800" dirty="0"/>
              <a:t>)</a:t>
            </a:r>
            <a:r>
              <a:rPr lang="ko-KR" altLang="en-US" sz="1800" dirty="0"/>
              <a:t>과 대응</a:t>
            </a:r>
            <a:endParaRPr lang="en-US" altLang="ko-KR" sz="1800" dirty="0"/>
          </a:p>
          <a:p>
            <a:pPr lvl="1">
              <a:lnSpc>
                <a:spcPct val="100000"/>
              </a:lnSpc>
            </a:pPr>
            <a:r>
              <a:rPr lang="ko-KR" altLang="en-US" sz="1800" dirty="0"/>
              <a:t>하나의 테이블스페이스는 </a:t>
            </a:r>
            <a:r>
              <a:rPr lang="en-US" altLang="ko-KR" sz="1800" dirty="0"/>
              <a:t>1</a:t>
            </a:r>
            <a:r>
              <a:rPr lang="ko-KR" altLang="en-US" sz="1800" dirty="0"/>
              <a:t>개 이상의 데이터파일로 구성됨</a:t>
            </a:r>
            <a:endParaRPr lang="en-US" altLang="ko-KR" sz="1800" dirty="0"/>
          </a:p>
          <a:p>
            <a:pPr lvl="1">
              <a:lnSpc>
                <a:spcPct val="100000"/>
              </a:lnSpc>
            </a:pPr>
            <a:r>
              <a:rPr lang="ko-KR" altLang="en-US" sz="1800" dirty="0"/>
              <a:t>테이블</a:t>
            </a:r>
            <a:r>
              <a:rPr lang="en-US" altLang="ko-KR" sz="1800" dirty="0"/>
              <a:t>, </a:t>
            </a:r>
            <a:r>
              <a:rPr lang="ko-KR" altLang="en-US" sz="1800" dirty="0"/>
              <a:t>인덱스</a:t>
            </a:r>
            <a:r>
              <a:rPr lang="en-US" altLang="ko-KR" sz="1800" dirty="0"/>
              <a:t>, </a:t>
            </a:r>
            <a:r>
              <a:rPr lang="ko-KR" altLang="en-US" sz="1800" dirty="0"/>
              <a:t>뷰</a:t>
            </a:r>
            <a:r>
              <a:rPr lang="en-US" altLang="ko-KR" sz="1800" dirty="0"/>
              <a:t>, </a:t>
            </a:r>
            <a:r>
              <a:rPr lang="ko-KR" altLang="en-US" sz="1800" dirty="0"/>
              <a:t>시퀀스 등 여러 가지 오라클 객체들을 저장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48E003-123B-424E-9AF4-4D35E931F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280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FDB148-5AA5-436B-8910-0CE24D0B0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테이블스페이스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F8738C3-13E4-4A01-A1E4-524C14FEC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r>
              <a:rPr lang="ko-KR" altLang="en-US" dirty="0"/>
              <a:t>종류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b="1" dirty="0"/>
              <a:t>영구적인 테이블스페이스</a:t>
            </a:r>
            <a:r>
              <a:rPr lang="en-US" altLang="ko-KR" b="1" dirty="0"/>
              <a:t>(Permanent Tablespace)</a:t>
            </a:r>
          </a:p>
          <a:p>
            <a:pPr lvl="2"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SYSTEM</a:t>
            </a:r>
            <a:r>
              <a:rPr lang="en-US" altLang="ko-KR" dirty="0"/>
              <a:t>: DB</a:t>
            </a:r>
            <a:r>
              <a:rPr lang="ko-KR" altLang="en-US" dirty="0"/>
              <a:t>에서 가장 중요한 테이블스페이스</a:t>
            </a:r>
            <a:r>
              <a:rPr lang="en-US" altLang="ko-KR" dirty="0"/>
              <a:t>, DB</a:t>
            </a:r>
            <a:r>
              <a:rPr lang="ko-KR" altLang="en-US" dirty="0"/>
              <a:t>운영에      필요한 기본 정보</a:t>
            </a:r>
            <a:r>
              <a:rPr lang="en-US" altLang="ko-KR" dirty="0"/>
              <a:t>(Data Dictionary Table)</a:t>
            </a:r>
            <a:r>
              <a:rPr lang="ko-KR" altLang="en-US" dirty="0"/>
              <a:t>를 저장하고 있는 공간</a:t>
            </a:r>
            <a:endParaRPr lang="en-US" altLang="ko-KR" dirty="0"/>
          </a:p>
          <a:p>
            <a:pPr lvl="2"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SYSAUX</a:t>
            </a:r>
            <a:r>
              <a:rPr lang="en-US" altLang="ko-KR" dirty="0"/>
              <a:t>: SYSTEM</a:t>
            </a:r>
            <a:r>
              <a:rPr lang="ko-KR" altLang="en-US" dirty="0"/>
              <a:t>을 보조하는 테이블스페이스</a:t>
            </a:r>
            <a:r>
              <a:rPr lang="en-US" altLang="ko-KR" dirty="0"/>
              <a:t>, </a:t>
            </a:r>
            <a:r>
              <a:rPr lang="ko-KR" altLang="en-US" dirty="0"/>
              <a:t>다양한 유틸리티 및 기능들을 저장하고 있는 공간</a:t>
            </a:r>
            <a:endParaRPr lang="en-US" altLang="ko-KR" dirty="0"/>
          </a:p>
          <a:p>
            <a:pPr lvl="2">
              <a:lnSpc>
                <a:spcPct val="100000"/>
              </a:lnSpc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USERS</a:t>
            </a:r>
          </a:p>
          <a:p>
            <a:pPr lvl="2">
              <a:spcAft>
                <a:spcPts val="24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EXAMPLES</a:t>
            </a:r>
          </a:p>
          <a:p>
            <a:pPr lvl="1">
              <a:spcAft>
                <a:spcPts val="600"/>
              </a:spcAft>
            </a:pPr>
            <a:r>
              <a:rPr lang="ko-KR" altLang="en-US" b="1" dirty="0"/>
              <a:t>실행취소 테이블스페이스</a:t>
            </a:r>
            <a:r>
              <a:rPr lang="en-US" altLang="ko-KR" b="1" dirty="0"/>
              <a:t>(Undo Tablespace)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0070C0"/>
                </a:solidFill>
              </a:rPr>
              <a:t>UNDO</a:t>
            </a:r>
          </a:p>
          <a:p>
            <a:pPr lvl="2">
              <a:spcAft>
                <a:spcPts val="2400"/>
              </a:spcAft>
            </a:pPr>
            <a:r>
              <a:rPr lang="en-US" altLang="ko-KR" dirty="0"/>
              <a:t>DML </a:t>
            </a:r>
            <a:r>
              <a:rPr lang="ko-KR" altLang="en-US" dirty="0"/>
              <a:t>작업 시 </a:t>
            </a:r>
            <a:r>
              <a:rPr lang="en-US" altLang="ko-KR" dirty="0"/>
              <a:t>Rollback</a:t>
            </a:r>
            <a:r>
              <a:rPr lang="ko-KR" altLang="en-US" dirty="0"/>
              <a:t>하는 경우를 대비하여 수정 이전의 값을 저장하고 있는 공간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b="1" dirty="0"/>
              <a:t>임시적인 테이블스페이스</a:t>
            </a:r>
            <a:r>
              <a:rPr lang="en-US" altLang="ko-KR" b="1" dirty="0"/>
              <a:t>(Temporary Tablespace)</a:t>
            </a:r>
            <a:r>
              <a:rPr lang="en-US" altLang="ko-KR" dirty="0"/>
              <a:t>: </a:t>
            </a:r>
            <a:r>
              <a:rPr lang="en-US" altLang="ko-KR" b="1" dirty="0">
                <a:solidFill>
                  <a:srgbClr val="0070C0"/>
                </a:solidFill>
              </a:rPr>
              <a:t>TEMP</a:t>
            </a:r>
          </a:p>
          <a:p>
            <a:pPr lvl="2">
              <a:spcAft>
                <a:spcPts val="600"/>
              </a:spcAft>
            </a:pPr>
            <a:r>
              <a:rPr lang="ko-KR" altLang="en-US" dirty="0"/>
              <a:t>사용자 쿼리 요청으로 정렬 작업을 하는 경우 메모리의 부담을 덜어주기 위해 사용되는 공간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0FDE38B-1DDF-48D8-B573-A58325D4C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1246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1F79B-CC39-4868-8CB4-E857CAFF7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SQLGate</a:t>
            </a:r>
            <a:r>
              <a:rPr lang="ko-KR" altLang="en-US" dirty="0"/>
              <a:t> </a:t>
            </a:r>
            <a:r>
              <a:rPr lang="en-US" altLang="ko-KR" dirty="0"/>
              <a:t>Net </a:t>
            </a:r>
            <a:r>
              <a:rPr lang="ko-KR" altLang="en-US" dirty="0"/>
              <a:t>로그인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D49B57-545F-468B-B64F-85975959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62541CC-2242-448B-8AF9-3266454D13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596" y="1110343"/>
            <a:ext cx="6740808" cy="521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09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1F79B-CC39-4868-8CB4-E857CAFF7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SQLGate</a:t>
            </a:r>
            <a:r>
              <a:rPr lang="ko-KR" altLang="en-US" dirty="0"/>
              <a:t>에서 사용자 만들기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CE20C3-5713-48B2-8059-92F7ABF18F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b="1" dirty="0"/>
              <a:t>[</a:t>
            </a:r>
            <a:r>
              <a:rPr lang="ko-KR" altLang="en-US" sz="1600" b="1" dirty="0"/>
              <a:t>사용자 정보 탭</a:t>
            </a:r>
            <a:r>
              <a:rPr lang="en-US" altLang="ko-KR" sz="1600" b="1" dirty="0"/>
              <a:t>]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b="1" dirty="0">
                <a:solidFill>
                  <a:srgbClr val="0070C0"/>
                </a:solidFill>
              </a:rPr>
              <a:t>이름</a:t>
            </a:r>
            <a:r>
              <a:rPr lang="en-US" altLang="ko-KR" sz="1600" b="1" dirty="0">
                <a:solidFill>
                  <a:srgbClr val="0070C0"/>
                </a:solidFill>
              </a:rPr>
              <a:t>“</a:t>
            </a:r>
            <a:r>
              <a:rPr lang="en-US" altLang="ko-KR" sz="1600" dirty="0"/>
              <a:t>:</a:t>
            </a:r>
            <a:r>
              <a:rPr lang="ko-KR" altLang="en-US" sz="1600" dirty="0"/>
              <a:t> 오라클 </a:t>
            </a:r>
            <a:r>
              <a:rPr lang="en-US" altLang="ko-KR" sz="1600" dirty="0"/>
              <a:t>12c</a:t>
            </a:r>
            <a:r>
              <a:rPr lang="ko-KR" altLang="en-US" sz="1600" dirty="0"/>
              <a:t>부터는 공통 계정 앞에 </a:t>
            </a:r>
            <a:r>
              <a:rPr lang="en-US" altLang="ko-KR" sz="1600" b="1" dirty="0">
                <a:solidFill>
                  <a:srgbClr val="0070C0"/>
                </a:solidFill>
              </a:rPr>
              <a:t>c##</a:t>
            </a:r>
            <a:r>
              <a:rPr lang="ko-KR" altLang="en-US" sz="1600" dirty="0"/>
              <a:t>을 붙여야 함</a:t>
            </a:r>
            <a:r>
              <a:rPr lang="en-US" altLang="ko-KR" sz="1600" dirty="0"/>
              <a:t>.  </a:t>
            </a:r>
            <a:r>
              <a:rPr lang="en-US" altLang="ko-KR" sz="1600" b="1" dirty="0">
                <a:solidFill>
                  <a:srgbClr val="0070C0"/>
                </a:solidFill>
              </a:rPr>
              <a:t>c## </a:t>
            </a:r>
            <a:r>
              <a:rPr lang="ko-KR" altLang="en-US" sz="1600" dirty="0"/>
              <a:t>키워드가 붙는 이유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/>
              <a:t>12c </a:t>
            </a:r>
            <a:r>
              <a:rPr lang="ko-KR" altLang="en-US" sz="1600" dirty="0"/>
              <a:t>버전부터 등장하는 </a:t>
            </a:r>
            <a:r>
              <a:rPr lang="ko-KR" altLang="en-US" sz="1600" dirty="0" err="1"/>
              <a:t>멀티테넌트의</a:t>
            </a:r>
            <a:r>
              <a:rPr lang="ko-KR" altLang="en-US" sz="1600" dirty="0"/>
              <a:t> </a:t>
            </a:r>
            <a:r>
              <a:rPr lang="en-US" altLang="ko-KR" sz="1600" dirty="0"/>
              <a:t>CDB(Container</a:t>
            </a:r>
            <a:r>
              <a:rPr lang="ko-KR" altLang="en-US" sz="1600" dirty="0"/>
              <a:t> </a:t>
            </a:r>
            <a:r>
              <a:rPr lang="en-US" altLang="ko-KR" sz="1600" dirty="0"/>
              <a:t>Database), PDB(Pluggable Database) </a:t>
            </a:r>
            <a:r>
              <a:rPr lang="ko-KR" altLang="en-US" sz="1600" dirty="0"/>
              <a:t>개념 때문</a:t>
            </a:r>
            <a:r>
              <a:rPr lang="en-US" altLang="ko-KR" sz="1600" dirty="0"/>
              <a:t> 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b="1" dirty="0">
                <a:solidFill>
                  <a:srgbClr val="0070C0"/>
                </a:solidFill>
              </a:rPr>
              <a:t>테이블스페이스</a:t>
            </a:r>
            <a:r>
              <a:rPr lang="en-US" altLang="ko-KR" sz="1600" b="1" dirty="0">
                <a:solidFill>
                  <a:srgbClr val="0070C0"/>
                </a:solidFill>
              </a:rPr>
              <a:t>“ </a:t>
            </a:r>
            <a:r>
              <a:rPr lang="en-US" altLang="ko-KR" sz="1600" dirty="0"/>
              <a:t>: (</a:t>
            </a:r>
            <a:r>
              <a:rPr lang="ko-KR" altLang="en-US" sz="1600" dirty="0"/>
              <a:t>기본값</a:t>
            </a:r>
            <a:r>
              <a:rPr lang="en-US" altLang="ko-KR" sz="1600" dirty="0"/>
              <a:t>) USERS</a:t>
            </a:r>
            <a:r>
              <a:rPr lang="ko-KR" altLang="en-US" sz="1600" dirty="0"/>
              <a:t>로 선택 </a:t>
            </a:r>
            <a:r>
              <a:rPr lang="en-US" altLang="ko-KR" sz="1600" dirty="0"/>
              <a:t>(</a:t>
            </a:r>
            <a:r>
              <a:rPr lang="ko-KR" altLang="en-US" sz="1600" dirty="0"/>
              <a:t>임시</a:t>
            </a:r>
            <a:r>
              <a:rPr lang="en-US" altLang="ko-KR" sz="1600" dirty="0"/>
              <a:t>) TEMP</a:t>
            </a:r>
            <a:r>
              <a:rPr lang="ko-KR" altLang="en-US" sz="1600" dirty="0"/>
              <a:t>로 선택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600" b="1" dirty="0"/>
              <a:t>[</a:t>
            </a:r>
            <a:r>
              <a:rPr lang="ko-KR" altLang="en-US" sz="1600" b="1" dirty="0"/>
              <a:t>롤 탭</a:t>
            </a:r>
            <a:r>
              <a:rPr lang="en-US" altLang="ko-KR" sz="1600" b="1" dirty="0"/>
              <a:t>]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ko-KR" altLang="en-US" sz="1600" b="1" dirty="0">
                <a:solidFill>
                  <a:srgbClr val="0070C0"/>
                </a:solidFill>
              </a:rPr>
              <a:t>필요한 롤</a:t>
            </a:r>
            <a:r>
              <a:rPr lang="ko-KR" altLang="en-US" sz="1600" dirty="0"/>
              <a:t>을 더블 클릭해서 선택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600" b="1" dirty="0"/>
              <a:t>[</a:t>
            </a:r>
            <a:r>
              <a:rPr lang="ko-KR" altLang="en-US" sz="1600" b="1" dirty="0"/>
              <a:t>시스템 권한 탭</a:t>
            </a:r>
            <a:r>
              <a:rPr lang="en-US" altLang="ko-KR" sz="1600" b="1" dirty="0"/>
              <a:t>]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ko-KR" altLang="en-US" sz="1600" b="1" dirty="0">
                <a:solidFill>
                  <a:srgbClr val="0070C0"/>
                </a:solidFill>
              </a:rPr>
              <a:t>필요한 권한 </a:t>
            </a:r>
            <a:r>
              <a:rPr lang="ko-KR" altLang="en-US" sz="1600" dirty="0"/>
              <a:t>더블 클릭해서 선택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600" b="1" dirty="0"/>
              <a:t>[</a:t>
            </a:r>
            <a:r>
              <a:rPr lang="ko-KR" altLang="en-US" sz="1600" b="1" dirty="0"/>
              <a:t>개체 권한 탭</a:t>
            </a:r>
            <a:r>
              <a:rPr lang="en-US" altLang="ko-KR" sz="1600" b="1" dirty="0"/>
              <a:t>: </a:t>
            </a:r>
            <a:r>
              <a:rPr lang="en-US" altLang="ko-KR" sz="1600" b="1" dirty="0">
                <a:solidFill>
                  <a:srgbClr val="0070C0"/>
                </a:solidFill>
              </a:rPr>
              <a:t>System</a:t>
            </a:r>
            <a:r>
              <a:rPr lang="ko-KR" altLang="en-US" sz="1600" b="1" dirty="0">
                <a:solidFill>
                  <a:srgbClr val="0070C0"/>
                </a:solidFill>
              </a:rPr>
              <a:t>권한</a:t>
            </a:r>
            <a:r>
              <a:rPr lang="en-US" altLang="ko-KR" sz="1600" b="1" dirty="0"/>
              <a:t>]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b="1" dirty="0">
                <a:solidFill>
                  <a:srgbClr val="0070C0"/>
                </a:solidFill>
              </a:rPr>
              <a:t>개체유형</a:t>
            </a: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dirty="0"/>
              <a:t>은 </a:t>
            </a:r>
            <a:r>
              <a:rPr lang="en-US" altLang="ko-KR" sz="1600" dirty="0"/>
              <a:t>TYPES</a:t>
            </a:r>
            <a:r>
              <a:rPr lang="ko-KR" altLang="en-US" sz="1600" dirty="0"/>
              <a:t>로 선택 후 검색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600" dirty="0"/>
              <a:t>	</a:t>
            </a:r>
            <a:r>
              <a:rPr lang="en-US" altLang="ko-KR" sz="1600" b="1" dirty="0">
                <a:solidFill>
                  <a:srgbClr val="0070C0"/>
                </a:solidFill>
              </a:rPr>
              <a:t>   "</a:t>
            </a:r>
            <a:r>
              <a:rPr lang="ko-KR" altLang="en-US" sz="1600" b="1" dirty="0">
                <a:solidFill>
                  <a:srgbClr val="0070C0"/>
                </a:solidFill>
              </a:rPr>
              <a:t>개체이름</a:t>
            </a: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dirty="0"/>
              <a:t>은 </a:t>
            </a:r>
            <a:r>
              <a:rPr lang="en-US" altLang="ko-KR" sz="1600" dirty="0"/>
              <a:t>LOGMNR$USER_GG_REC </a:t>
            </a:r>
            <a:r>
              <a:rPr lang="ko-KR" altLang="en-US" sz="1600" dirty="0"/>
              <a:t>선택</a:t>
            </a:r>
          </a:p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ko-KR" sz="1600" dirty="0"/>
              <a:t>		</a:t>
            </a: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b="1" dirty="0">
                <a:solidFill>
                  <a:srgbClr val="0070C0"/>
                </a:solidFill>
              </a:rPr>
              <a:t>사용 가능한 권한</a:t>
            </a:r>
            <a:r>
              <a:rPr lang="en-US" altLang="ko-KR" sz="1600" b="1" dirty="0">
                <a:solidFill>
                  <a:srgbClr val="0070C0"/>
                </a:solidFill>
              </a:rPr>
              <a:t>"</a:t>
            </a:r>
            <a:r>
              <a:rPr lang="ko-KR" altLang="en-US" sz="1600" dirty="0"/>
              <a:t>은 </a:t>
            </a:r>
            <a:r>
              <a:rPr lang="en-US" altLang="ko-KR" sz="1600" dirty="0"/>
              <a:t>EXECUTE, DEBUG </a:t>
            </a:r>
            <a:r>
              <a:rPr lang="ko-KR" altLang="en-US" sz="1600" dirty="0"/>
              <a:t>더블 클릭해서 선택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600" b="1" dirty="0"/>
              <a:t>[</a:t>
            </a:r>
            <a:r>
              <a:rPr lang="ko-KR" altLang="en-US" sz="1600" b="1" dirty="0"/>
              <a:t>테이블스페이스 할당량 탭</a:t>
            </a:r>
            <a:r>
              <a:rPr lang="en-US" altLang="ko-KR" sz="1600" b="1" dirty="0"/>
              <a:t>]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ko-KR" altLang="en-US" sz="1600" b="1" dirty="0">
                <a:solidFill>
                  <a:srgbClr val="0070C0"/>
                </a:solidFill>
              </a:rPr>
              <a:t>필요한 테이블스페이스</a:t>
            </a:r>
            <a:r>
              <a:rPr lang="en-US" altLang="ko-KR" sz="1600" b="1" dirty="0">
                <a:solidFill>
                  <a:srgbClr val="0070C0"/>
                </a:solidFill>
              </a:rPr>
              <a:t> </a:t>
            </a:r>
            <a:r>
              <a:rPr lang="ko-KR" altLang="en-US" sz="1600" dirty="0"/>
              <a:t>할당량 정함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D49B57-545F-468B-B64F-85975959E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9702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F59F2C-D759-4E34-AC2A-30A9F7D4D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0858"/>
            <a:ext cx="2114183" cy="1001761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2800" dirty="0"/>
              <a:t>CDB </a:t>
            </a:r>
            <a:br>
              <a:rPr lang="en-US" altLang="ko-KR" sz="2800" dirty="0"/>
            </a:br>
            <a:r>
              <a:rPr lang="en-US" altLang="ko-KR" sz="2800" dirty="0"/>
              <a:t>Architecture</a:t>
            </a:r>
            <a:endParaRPr lang="ko-KR" altLang="en-US" sz="2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4EFB11-C6F0-4D19-A048-DFD4A5DD3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16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3E0EDA2-2437-4753-96CC-5EB038E6B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165" y="99200"/>
            <a:ext cx="5750351" cy="63883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823ECB-EDFA-4CA7-94DF-F54A3846E459}"/>
              </a:ext>
            </a:extLst>
          </p:cNvPr>
          <p:cNvSpPr txBox="1"/>
          <p:nvPr/>
        </p:nvSpPr>
        <p:spPr>
          <a:xfrm>
            <a:off x="1553763" y="6466899"/>
            <a:ext cx="23755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Noto Sans KR"/>
              </a:rPr>
              <a:t>(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Noto Sans KR"/>
              </a:rPr>
              <a:t>출처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Noto Sans KR"/>
              </a:rPr>
              <a:t>: </a:t>
            </a:r>
            <a:r>
              <a:rPr lang="en-US" altLang="ko-KR" sz="1000" b="0" i="0" dirty="0">
                <a:solidFill>
                  <a:schemeClr val="bg1">
                    <a:lumMod val="50000"/>
                  </a:schemeClr>
                </a:solidFill>
                <a:effectLst/>
                <a:latin typeface="Noto Sans KR"/>
              </a:rPr>
              <a:t>www.gurubee.net/lecture/3316)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872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13C935-8E4E-42D2-BF7A-E8F123F3E9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SQL</a:t>
            </a:r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 개요</a:t>
            </a:r>
          </a:p>
        </p:txBody>
      </p:sp>
    </p:spTree>
    <p:extLst>
      <p:ext uri="{BB962C8B-B14F-4D97-AF65-F5344CB8AC3E}">
        <p14:creationId xmlns:p14="http://schemas.microsoft.com/office/powerpoint/2010/main" val="1622421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817F24-46F3-4530-BDEA-E3D1A920C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내용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8F5420-D338-415E-B06D-712BE325F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SQL</a:t>
            </a:r>
            <a:r>
              <a:rPr lang="ko-KR" altLang="en-US" sz="2000" dirty="0"/>
              <a:t> 개요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SQL </a:t>
            </a:r>
            <a:r>
              <a:rPr lang="ko-KR" altLang="en-US" sz="2000" dirty="0"/>
              <a:t>구분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CRUD</a:t>
            </a: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테이블</a:t>
            </a:r>
            <a:r>
              <a:rPr lang="en-US" altLang="ko-KR" sz="2000" dirty="0"/>
              <a:t> </a:t>
            </a:r>
            <a:r>
              <a:rPr lang="ko-KR" altLang="en-US" sz="2000" dirty="0"/>
              <a:t>주요 용어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테이블</a:t>
            </a:r>
            <a:r>
              <a:rPr lang="en-US" altLang="ko-KR" sz="2000" dirty="0"/>
              <a:t> </a:t>
            </a:r>
            <a:r>
              <a:rPr lang="ko-KR" altLang="en-US" sz="2000" dirty="0"/>
              <a:t>만들기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기본 데이터 타입</a:t>
            </a:r>
            <a:r>
              <a:rPr lang="en-US" altLang="ko-KR" sz="2000" dirty="0"/>
              <a:t>: </a:t>
            </a:r>
            <a:r>
              <a:rPr lang="ko-KR" altLang="en-US" sz="2000" dirty="0"/>
              <a:t>문자형</a:t>
            </a:r>
            <a:r>
              <a:rPr lang="en-US" altLang="ko-KR" sz="2000" dirty="0"/>
              <a:t>, </a:t>
            </a:r>
            <a:r>
              <a:rPr lang="ko-KR" altLang="en-US" sz="2000" dirty="0"/>
              <a:t>숫자형</a:t>
            </a:r>
            <a:r>
              <a:rPr lang="en-US" altLang="ko-KR" sz="2000" dirty="0"/>
              <a:t>, </a:t>
            </a:r>
            <a:r>
              <a:rPr lang="ko-KR" altLang="en-US" sz="2000" dirty="0"/>
              <a:t>날짜형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무결성 제약조건</a:t>
            </a:r>
            <a:r>
              <a:rPr lang="en-US" altLang="ko-KR" sz="2000" dirty="0"/>
              <a:t>: </a:t>
            </a:r>
            <a:r>
              <a:rPr lang="ko-KR" altLang="en-US" sz="2000" dirty="0"/>
              <a:t>컬럼 속성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테이블 정규화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테이블 복사 및 삭제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A114BB-EB44-4FCB-9799-B9BD020B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2135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D123EE-2681-4090-A0CC-F6793C34E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SQL </a:t>
            </a:r>
            <a:r>
              <a:rPr lang="ko-KR" altLang="en-US" dirty="0"/>
              <a:t>개요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ED040F-1594-4170-8270-99BEE3C944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altLang="ko-KR" sz="2000" dirty="0"/>
              <a:t>DBMS</a:t>
            </a:r>
            <a:r>
              <a:rPr lang="ko-KR" altLang="en-US" sz="2000" dirty="0"/>
              <a:t>는 데이터와 관련된 모든 작업들을 처리하는데</a:t>
            </a:r>
            <a:r>
              <a:rPr lang="en-US" altLang="ko-KR" sz="2000" dirty="0"/>
              <a:t>, </a:t>
            </a:r>
            <a:r>
              <a:rPr lang="ko-KR" altLang="en-US" sz="2000" dirty="0"/>
              <a:t>데이터의 조회</a:t>
            </a:r>
            <a:r>
              <a:rPr lang="en-US" altLang="ko-KR" sz="2000" dirty="0"/>
              <a:t>, </a:t>
            </a:r>
            <a:r>
              <a:rPr lang="ko-KR" altLang="en-US" sz="2000" dirty="0"/>
              <a:t>입력</a:t>
            </a:r>
            <a:r>
              <a:rPr lang="en-US" altLang="ko-KR" sz="2000" dirty="0"/>
              <a:t>, </a:t>
            </a:r>
            <a:r>
              <a:rPr lang="ko-KR" altLang="en-US" sz="2000" dirty="0"/>
              <a:t>수정</a:t>
            </a:r>
            <a:r>
              <a:rPr lang="en-US" altLang="ko-KR" sz="2000" dirty="0"/>
              <a:t>, </a:t>
            </a:r>
            <a:r>
              <a:rPr lang="ko-KR" altLang="en-US" sz="2000" dirty="0"/>
              <a:t>저장</a:t>
            </a:r>
            <a:r>
              <a:rPr lang="en-US" altLang="ko-KR" sz="2000" dirty="0"/>
              <a:t>, </a:t>
            </a:r>
            <a:r>
              <a:rPr lang="ko-KR" altLang="en-US" sz="2000" dirty="0"/>
              <a:t>삭제와 같은 작업은 </a:t>
            </a:r>
            <a:r>
              <a:rPr lang="en-US" altLang="ko-KR" sz="2000" dirty="0"/>
              <a:t>SQL</a:t>
            </a:r>
            <a:r>
              <a:rPr lang="ko-KR" altLang="en-US" sz="2000" dirty="0"/>
              <a:t>을 통해서 처리함</a:t>
            </a:r>
            <a:endParaRPr lang="en-US" altLang="ko-KR" sz="2000" dirty="0"/>
          </a:p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US" altLang="ko-KR" sz="2000" b="1" dirty="0">
                <a:solidFill>
                  <a:srgbClr val="0070C0"/>
                </a:solidFill>
              </a:rPr>
              <a:t>Structured Query Language(</a:t>
            </a:r>
            <a:r>
              <a:rPr lang="ko-KR" altLang="en-US" sz="2000" b="1" dirty="0">
                <a:solidFill>
                  <a:srgbClr val="0070C0"/>
                </a:solidFill>
              </a:rPr>
              <a:t>구조화된 질의 언어</a:t>
            </a:r>
            <a:r>
              <a:rPr lang="en-US" altLang="ko-KR" sz="2000" b="1" dirty="0">
                <a:solidFill>
                  <a:srgbClr val="0070C0"/>
                </a:solidFill>
              </a:rPr>
              <a:t>)</a:t>
            </a:r>
          </a:p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ko-KR" altLang="en-US" sz="2000" b="1" dirty="0"/>
              <a:t>구조화되었다</a:t>
            </a:r>
            <a:r>
              <a:rPr lang="en-US" altLang="ko-KR" sz="2000" dirty="0"/>
              <a:t>: </a:t>
            </a:r>
            <a:r>
              <a:rPr lang="ko-KR" altLang="en-US" sz="2000" dirty="0"/>
              <a:t>일정한 </a:t>
            </a:r>
            <a:r>
              <a:rPr lang="ko-KR" altLang="en-US" sz="2000" b="1" dirty="0"/>
              <a:t>틀</a:t>
            </a:r>
            <a:r>
              <a:rPr lang="ko-KR" altLang="en-US" sz="2000" dirty="0"/>
              <a:t>이나 </a:t>
            </a:r>
            <a:r>
              <a:rPr lang="ko-KR" altLang="en-US" sz="2000" b="1" dirty="0"/>
              <a:t>패턴</a:t>
            </a:r>
            <a:r>
              <a:rPr lang="ko-KR" altLang="en-US" sz="2000" dirty="0"/>
              <a:t>이 있다</a:t>
            </a:r>
            <a:endParaRPr lang="en-US" altLang="ko-KR" sz="2000" dirty="0"/>
          </a:p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ko-KR" altLang="en-US" sz="2000" b="1" dirty="0"/>
              <a:t>패턴</a:t>
            </a:r>
            <a:r>
              <a:rPr lang="ko-KR" altLang="en-US" sz="2000" dirty="0"/>
              <a:t>에 맞게 </a:t>
            </a:r>
            <a:r>
              <a:rPr lang="ko-KR" altLang="en-US" sz="2000" b="1" dirty="0"/>
              <a:t>조건들</a:t>
            </a:r>
            <a:r>
              <a:rPr lang="ko-KR" altLang="en-US" sz="2000" dirty="0"/>
              <a:t>을 나열하면 </a:t>
            </a:r>
            <a:r>
              <a:rPr lang="en-US" altLang="ko-KR" sz="2000" dirty="0"/>
              <a:t>SQL</a:t>
            </a:r>
            <a:r>
              <a:rPr lang="ko-KR" altLang="en-US" sz="2000" dirty="0"/>
              <a:t>은 원하는 </a:t>
            </a:r>
            <a:r>
              <a:rPr lang="ko-KR" altLang="en-US" sz="2000" b="1" dirty="0"/>
              <a:t>결과</a:t>
            </a:r>
            <a:r>
              <a:rPr lang="ko-KR" altLang="en-US" sz="2000" dirty="0"/>
              <a:t>를 가져다 줌</a:t>
            </a:r>
            <a:endParaRPr lang="en-US" altLang="ko-KR" sz="20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ko-KR" altLang="en-US" sz="2000" dirty="0"/>
              <a:t>특징</a:t>
            </a:r>
            <a:endParaRPr lang="en-US" altLang="ko-KR" sz="2000" dirty="0"/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dirty="0"/>
              <a:t>배우고 사용하기 쉬운 언어</a:t>
            </a:r>
            <a:endParaRPr lang="en-US" altLang="ko-KR" dirty="0"/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dirty="0"/>
              <a:t>표준화되어 있는 언어</a:t>
            </a:r>
            <a:endParaRPr lang="en-US" altLang="ko-KR" dirty="0"/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dirty="0"/>
              <a:t>데이터의 집합 단위로 처리되고 실제 처리과정은 사용자가   신경 쓰지 않아도 됨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A8AFC5-A463-4344-A919-A0629A5E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9131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817F24-46F3-4530-BDEA-E3D1A920C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내용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8F5420-D338-415E-B06D-712BE325F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오라클 설치 시 주의사항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오라클 접근법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기본 사용자 계정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HR </a:t>
            </a:r>
            <a:r>
              <a:rPr lang="ko-KR" altLang="en-US" sz="2000" dirty="0"/>
              <a:t>계정 생성 및 활성화시키기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용어 정리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물류창고와 데이터베이스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데이터 관리를 위한 논리적 개념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테이블스페이스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 err="1"/>
              <a:t>SQLGate</a:t>
            </a:r>
            <a:r>
              <a:rPr lang="ko-KR" altLang="en-US" sz="2000" dirty="0"/>
              <a:t> </a:t>
            </a:r>
            <a:r>
              <a:rPr lang="en-US" altLang="ko-KR" sz="2000" dirty="0"/>
              <a:t>Net </a:t>
            </a:r>
            <a:r>
              <a:rPr lang="ko-KR" altLang="en-US" sz="2000" dirty="0"/>
              <a:t>로그인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 err="1"/>
              <a:t>SQLGate</a:t>
            </a:r>
            <a:r>
              <a:rPr lang="en-US" altLang="ko-KR" sz="2000" dirty="0"/>
              <a:t> </a:t>
            </a:r>
            <a:r>
              <a:rPr lang="ko-KR" altLang="en-US" sz="2000" dirty="0"/>
              <a:t>사용자 만들기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A114BB-EB44-4FCB-9799-B9BD020B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6077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E0457-F824-411C-AD88-425C0469D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SQL </a:t>
            </a:r>
            <a:r>
              <a:rPr lang="ko-KR" altLang="en-US" dirty="0"/>
              <a:t>구분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F9951F-93C2-4711-B913-10DFCC5C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0" indent="-457200">
              <a:buFont typeface="+mj-lt"/>
              <a:buAutoNum type="arabicParenR"/>
            </a:pPr>
            <a:r>
              <a:rPr lang="en-US" altLang="ko-KR" b="1" dirty="0">
                <a:solidFill>
                  <a:srgbClr val="0070C0"/>
                </a:solidFill>
              </a:rPr>
              <a:t>DML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데이터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조작어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b="1" dirty="0">
                <a:solidFill>
                  <a:srgbClr val="0070C0"/>
                </a:solidFill>
              </a:rPr>
              <a:t>select, insert, update, delete</a:t>
            </a:r>
          </a:p>
          <a:p>
            <a:pPr lvl="1"/>
            <a:r>
              <a:rPr lang="ko-KR" altLang="en-US" dirty="0"/>
              <a:t>테이블 내의 데이터를 조회</a:t>
            </a:r>
            <a:r>
              <a:rPr lang="en-US" altLang="ko-KR" dirty="0"/>
              <a:t>, </a:t>
            </a:r>
            <a:r>
              <a:rPr lang="ko-KR" altLang="en-US" dirty="0"/>
              <a:t>입력</a:t>
            </a:r>
            <a:r>
              <a:rPr lang="en-US" altLang="ko-KR" dirty="0"/>
              <a:t>, </a:t>
            </a:r>
            <a:r>
              <a:rPr lang="ko-KR" altLang="en-US" dirty="0"/>
              <a:t>수정</a:t>
            </a:r>
            <a:r>
              <a:rPr lang="en-US" altLang="ko-KR" dirty="0"/>
              <a:t>, </a:t>
            </a:r>
            <a:r>
              <a:rPr lang="ko-KR" altLang="en-US" dirty="0"/>
              <a:t>삭제할 때 사용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1"/>
            <a:r>
              <a:rPr lang="en-US" altLang="ko-KR" b="1" dirty="0"/>
              <a:t>DQL</a:t>
            </a:r>
            <a:r>
              <a:rPr lang="en-US" altLang="ko-KR" sz="1600" dirty="0"/>
              <a:t>(</a:t>
            </a:r>
            <a:r>
              <a:rPr lang="ko-KR" altLang="en-US" sz="1600" dirty="0"/>
              <a:t>데이터 </a:t>
            </a:r>
            <a:r>
              <a:rPr lang="ko-KR" altLang="en-US" sz="1600" dirty="0" err="1"/>
              <a:t>질의어</a:t>
            </a:r>
            <a:r>
              <a:rPr lang="en-US" altLang="ko-KR" sz="1600" dirty="0"/>
              <a:t>) </a:t>
            </a:r>
            <a:r>
              <a:rPr lang="en-US" altLang="ko-KR" dirty="0"/>
              <a:t>– </a:t>
            </a:r>
            <a:r>
              <a:rPr lang="en-US" altLang="ko-KR" b="1" dirty="0">
                <a:solidFill>
                  <a:srgbClr val="0070C0"/>
                </a:solidFill>
              </a:rPr>
              <a:t>select</a:t>
            </a:r>
            <a:r>
              <a:rPr lang="ko-KR" altLang="en-US" b="1" dirty="0">
                <a:solidFill>
                  <a:srgbClr val="0070C0"/>
                </a:solidFill>
              </a:rPr>
              <a:t>문</a:t>
            </a:r>
            <a:r>
              <a:rPr lang="en-US" altLang="ko-KR" dirty="0"/>
              <a:t> 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en-US" altLang="ko-KR" dirty="0"/>
              <a:t>query</a:t>
            </a:r>
            <a:r>
              <a:rPr lang="ko-KR" altLang="en-US" dirty="0"/>
              <a:t>문</a:t>
            </a:r>
          </a:p>
          <a:p>
            <a:pPr lvl="1"/>
            <a:r>
              <a:rPr lang="en-US" altLang="ko-KR" b="1" dirty="0"/>
              <a:t>TCL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트랜잭션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제어어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 </a:t>
            </a:r>
            <a:r>
              <a:rPr lang="en-US" altLang="ko-KR" dirty="0"/>
              <a:t>- </a:t>
            </a:r>
            <a:r>
              <a:rPr lang="en-US" altLang="ko-KR" b="1" dirty="0">
                <a:solidFill>
                  <a:srgbClr val="0070C0"/>
                </a:solidFill>
              </a:rPr>
              <a:t>commit, rollback</a:t>
            </a:r>
          </a:p>
          <a:p>
            <a:pPr lvl="2">
              <a:spcAft>
                <a:spcPts val="2400"/>
              </a:spcAft>
            </a:pPr>
            <a:r>
              <a:rPr lang="ko-KR" altLang="en-US" dirty="0"/>
              <a:t>테이블 내의 </a:t>
            </a:r>
            <a:r>
              <a:rPr lang="en-US" altLang="ko-KR" dirty="0"/>
              <a:t>DML</a:t>
            </a:r>
            <a:r>
              <a:rPr lang="ko-KR" altLang="en-US" dirty="0"/>
              <a:t>문을 </a:t>
            </a:r>
            <a:r>
              <a:rPr lang="en-US" altLang="ko-KR" dirty="0"/>
              <a:t>DB</a:t>
            </a:r>
            <a:r>
              <a:rPr lang="ko-KR" altLang="en-US" dirty="0"/>
              <a:t>에 저장 또는 취소할 때 사용</a:t>
            </a:r>
          </a:p>
          <a:p>
            <a:pPr marL="457200" lvl="0" indent="-457200">
              <a:buFont typeface="+mj-lt"/>
              <a:buAutoNum type="arabicParenR"/>
            </a:pPr>
            <a:r>
              <a:rPr lang="en-US" altLang="ko-KR" b="1" dirty="0">
                <a:solidFill>
                  <a:srgbClr val="0070C0"/>
                </a:solidFill>
              </a:rPr>
              <a:t>DDL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데이터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정의어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 </a:t>
            </a:r>
            <a:r>
              <a:rPr lang="en-US" altLang="ko-KR" dirty="0"/>
              <a:t>- </a:t>
            </a:r>
            <a:r>
              <a:rPr lang="en-US" altLang="ko-KR" b="1" dirty="0">
                <a:solidFill>
                  <a:srgbClr val="0070C0"/>
                </a:solidFill>
              </a:rPr>
              <a:t>create, alter, drop</a:t>
            </a:r>
          </a:p>
          <a:p>
            <a:pPr lvl="1">
              <a:spcAft>
                <a:spcPts val="2400"/>
              </a:spcAft>
            </a:pPr>
            <a:r>
              <a:rPr lang="en-US" altLang="ko-KR" dirty="0"/>
              <a:t>DB </a:t>
            </a:r>
            <a:r>
              <a:rPr lang="ko-KR" altLang="en-US" dirty="0"/>
              <a:t>객체를 생성</a:t>
            </a:r>
            <a:r>
              <a:rPr lang="en-US" altLang="ko-KR" dirty="0"/>
              <a:t>, </a:t>
            </a:r>
            <a:r>
              <a:rPr lang="ko-KR" altLang="en-US" dirty="0"/>
              <a:t>변경</a:t>
            </a:r>
            <a:r>
              <a:rPr lang="en-US" altLang="ko-KR" dirty="0"/>
              <a:t>, </a:t>
            </a:r>
            <a:r>
              <a:rPr lang="ko-KR" altLang="en-US" dirty="0"/>
              <a:t>삭제할 때 사용</a:t>
            </a:r>
          </a:p>
          <a:p>
            <a:pPr marL="457200" lvl="0" indent="-457200">
              <a:buFont typeface="+mj-lt"/>
              <a:buAutoNum type="arabicParenR"/>
            </a:pPr>
            <a:r>
              <a:rPr lang="en-US" altLang="ko-KR" b="1" dirty="0">
                <a:solidFill>
                  <a:srgbClr val="0070C0"/>
                </a:solidFill>
              </a:rPr>
              <a:t>DCL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데이터 </a:t>
            </a:r>
            <a:r>
              <a:rPr kumimoji="0" lang="ko-KR" alt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제어어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 </a:t>
            </a:r>
            <a:r>
              <a:rPr lang="en-US" altLang="ko-KR" dirty="0"/>
              <a:t>- </a:t>
            </a:r>
            <a:r>
              <a:rPr lang="en-US" altLang="ko-KR" b="1" dirty="0">
                <a:solidFill>
                  <a:srgbClr val="0070C0"/>
                </a:solidFill>
              </a:rPr>
              <a:t>grant, revoke</a:t>
            </a:r>
          </a:p>
          <a:p>
            <a:pPr lvl="1"/>
            <a:r>
              <a:rPr lang="en-US" altLang="ko-KR" dirty="0"/>
              <a:t>DB </a:t>
            </a:r>
            <a:r>
              <a:rPr lang="ko-KR" altLang="en-US" dirty="0"/>
              <a:t>사용자에게 권한을 부여하거나 취소할 때 사용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4BC6A26-14F6-499B-9ECE-72B3E5F41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3877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EAE941-FFAE-46B1-8A76-549490259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CRUD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EC37B0-CBC3-4388-AE2F-F6DD727EF8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2922310"/>
            <a:ext cx="8204265" cy="3471366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2000" b="1" dirty="0"/>
              <a:t>insert </a:t>
            </a:r>
            <a:r>
              <a:rPr lang="ko-KR" altLang="en-US" sz="2000" b="1" dirty="0"/>
              <a:t>문</a:t>
            </a:r>
            <a:endParaRPr lang="en-US" altLang="ko-KR" sz="2000" b="1" dirty="0"/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b="1" dirty="0">
                <a:solidFill>
                  <a:srgbClr val="0070C0"/>
                </a:solidFill>
              </a:rPr>
              <a:t>insert into </a:t>
            </a:r>
            <a:r>
              <a:rPr lang="ko-KR" altLang="en-US" dirty="0"/>
              <a:t>테이블명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values (</a:t>
            </a:r>
            <a:r>
              <a:rPr lang="en-US" altLang="ko-KR" dirty="0"/>
              <a:t>value1, value2,…</a:t>
            </a:r>
            <a:r>
              <a:rPr lang="en-US" altLang="ko-KR" b="1" dirty="0">
                <a:solidFill>
                  <a:srgbClr val="0070C0"/>
                </a:solidFill>
              </a:rPr>
              <a:t>)</a:t>
            </a:r>
            <a:r>
              <a:rPr lang="en-US" altLang="ko-KR" dirty="0"/>
              <a:t>;</a:t>
            </a:r>
            <a:endParaRPr lang="en-US" altLang="ko-KR" sz="1800" dirty="0"/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2000" b="1" dirty="0"/>
              <a:t>select </a:t>
            </a:r>
            <a:r>
              <a:rPr lang="ko-KR" altLang="en-US" sz="2000" b="1" dirty="0"/>
              <a:t>문</a:t>
            </a:r>
            <a:endParaRPr lang="en-US" altLang="ko-KR" sz="2000" b="1" dirty="0"/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b="1" dirty="0">
                <a:solidFill>
                  <a:srgbClr val="0070C0"/>
                </a:solidFill>
              </a:rPr>
              <a:t>select</a:t>
            </a:r>
            <a:r>
              <a:rPr lang="en-US" altLang="ko-KR" dirty="0"/>
              <a:t> column1, column2,… </a:t>
            </a:r>
            <a:r>
              <a:rPr lang="en-US" altLang="ko-KR" b="1" dirty="0">
                <a:solidFill>
                  <a:srgbClr val="0070C0"/>
                </a:solidFill>
              </a:rPr>
              <a:t>from</a:t>
            </a:r>
            <a:r>
              <a:rPr lang="en-US" altLang="ko-KR" dirty="0"/>
              <a:t> </a:t>
            </a:r>
            <a:r>
              <a:rPr lang="ko-KR" altLang="en-US" dirty="0"/>
              <a:t>테이블명 </a:t>
            </a:r>
            <a:r>
              <a:rPr lang="en-US" altLang="ko-KR" dirty="0"/>
              <a:t>(</a:t>
            </a:r>
            <a:r>
              <a:rPr lang="en-US" altLang="ko-KR" b="1" dirty="0">
                <a:solidFill>
                  <a:srgbClr val="0070C0"/>
                </a:solidFill>
              </a:rPr>
              <a:t>where</a:t>
            </a:r>
            <a:r>
              <a:rPr lang="en-US" altLang="ko-KR" dirty="0"/>
              <a:t> </a:t>
            </a:r>
            <a:r>
              <a:rPr lang="ko-KR" altLang="en-US" dirty="0"/>
              <a:t>조건</a:t>
            </a:r>
            <a:r>
              <a:rPr lang="en-US" altLang="ko-KR" dirty="0"/>
              <a:t>);</a:t>
            </a:r>
            <a:endParaRPr lang="en-US" altLang="ko-KR" sz="1800" dirty="0"/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2000" b="1" dirty="0"/>
              <a:t>update </a:t>
            </a:r>
            <a:r>
              <a:rPr lang="ko-KR" altLang="en-US" sz="2000" b="1" dirty="0"/>
              <a:t>문</a:t>
            </a:r>
            <a:endParaRPr lang="en-US" altLang="ko-KR" sz="2000" b="1" dirty="0"/>
          </a:p>
          <a:p>
            <a:pPr marL="457200" lvl="1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b="1" dirty="0">
                <a:solidFill>
                  <a:srgbClr val="0070C0"/>
                </a:solidFill>
              </a:rPr>
              <a:t>update</a:t>
            </a:r>
            <a:r>
              <a:rPr lang="ko-KR" altLang="en-US" dirty="0"/>
              <a:t> 테이블명 </a:t>
            </a:r>
            <a:r>
              <a:rPr lang="en-US" altLang="ko-KR" b="1" dirty="0">
                <a:solidFill>
                  <a:srgbClr val="0070C0"/>
                </a:solidFill>
              </a:rPr>
              <a:t>set</a:t>
            </a:r>
            <a:r>
              <a:rPr lang="ko-KR" altLang="en-US" b="1" dirty="0">
                <a:solidFill>
                  <a:srgbClr val="0070C0"/>
                </a:solidFill>
              </a:rPr>
              <a:t> </a:t>
            </a:r>
            <a:r>
              <a:rPr lang="en-US" altLang="ko-KR" dirty="0"/>
              <a:t>column1=value1,</a:t>
            </a:r>
            <a:r>
              <a:rPr lang="ko-KR" altLang="en-US" dirty="0"/>
              <a:t> </a:t>
            </a:r>
            <a:r>
              <a:rPr lang="en-US" altLang="ko-KR" dirty="0"/>
              <a:t>column2=value2,…</a:t>
            </a:r>
          </a:p>
          <a:p>
            <a:pPr marL="457200" lvl="1" indent="0">
              <a:lnSpc>
                <a:spcPct val="110000"/>
              </a:lnSpc>
              <a:spcAft>
                <a:spcPts val="1800"/>
              </a:spcAft>
              <a:buNone/>
            </a:pPr>
            <a:r>
              <a:rPr lang="ko-KR" altLang="en-US" dirty="0"/>
              <a:t>        </a:t>
            </a:r>
            <a:r>
              <a:rPr lang="en-US" altLang="ko-KR" b="1" dirty="0">
                <a:solidFill>
                  <a:srgbClr val="0070C0"/>
                </a:solidFill>
              </a:rPr>
              <a:t>where</a:t>
            </a:r>
            <a:r>
              <a:rPr lang="ko-KR" altLang="en-US" b="1" dirty="0">
                <a:solidFill>
                  <a:srgbClr val="0070C0"/>
                </a:solidFill>
              </a:rPr>
              <a:t> </a:t>
            </a:r>
            <a:r>
              <a:rPr lang="ko-KR" altLang="en-US" dirty="0"/>
              <a:t>조건</a:t>
            </a:r>
            <a:r>
              <a:rPr lang="en-US" altLang="ko-KR" dirty="0"/>
              <a:t>;</a:t>
            </a:r>
          </a:p>
          <a:p>
            <a:pPr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altLang="ko-KR" sz="2000" b="1" dirty="0"/>
              <a:t>delete </a:t>
            </a:r>
            <a:r>
              <a:rPr lang="ko-KR" altLang="en-US" sz="2000" b="1" dirty="0"/>
              <a:t>문</a:t>
            </a:r>
            <a:endParaRPr lang="en-US" altLang="ko-KR" sz="2000" b="1" dirty="0"/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b="1" dirty="0">
                <a:solidFill>
                  <a:srgbClr val="0070C0"/>
                </a:solidFill>
              </a:rPr>
              <a:t>delete</a:t>
            </a:r>
            <a:r>
              <a:rPr lang="en-US" altLang="ko-KR" dirty="0"/>
              <a:t> (</a:t>
            </a:r>
            <a:r>
              <a:rPr lang="en-US" altLang="ko-KR" b="1" dirty="0">
                <a:solidFill>
                  <a:srgbClr val="0070C0"/>
                </a:solidFill>
              </a:rPr>
              <a:t>from</a:t>
            </a:r>
            <a:r>
              <a:rPr lang="en-US" altLang="ko-KR" dirty="0"/>
              <a:t>) </a:t>
            </a:r>
            <a:r>
              <a:rPr lang="ko-KR" altLang="en-US" dirty="0"/>
              <a:t>테이블명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where</a:t>
            </a:r>
            <a:r>
              <a:rPr lang="en-US" altLang="ko-KR" dirty="0"/>
              <a:t> </a:t>
            </a:r>
            <a:r>
              <a:rPr lang="ko-KR" altLang="en-US" dirty="0"/>
              <a:t>조건</a:t>
            </a:r>
            <a:r>
              <a:rPr lang="en-US" altLang="ko-KR" dirty="0"/>
              <a:t>;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F3EEFDC-5869-4165-8504-660DE652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21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F7F5F67F-5547-4A75-B3B4-47EE42A28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0536500"/>
              </p:ext>
            </p:extLst>
          </p:nvPr>
        </p:nvGraphicFramePr>
        <p:xfrm>
          <a:off x="685112" y="1110343"/>
          <a:ext cx="7773775" cy="167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9224">
                  <a:extLst>
                    <a:ext uri="{9D8B030D-6E8A-4147-A177-3AD203B41FA5}">
                      <a16:colId xmlns:a16="http://schemas.microsoft.com/office/drawing/2014/main" val="3900634532"/>
                    </a:ext>
                  </a:extLst>
                </a:gridCol>
                <a:gridCol w="1615276">
                  <a:extLst>
                    <a:ext uri="{9D8B030D-6E8A-4147-A177-3AD203B41FA5}">
                      <a16:colId xmlns:a16="http://schemas.microsoft.com/office/drawing/2014/main" val="2856201409"/>
                    </a:ext>
                  </a:extLst>
                </a:gridCol>
                <a:gridCol w="4339275">
                  <a:extLst>
                    <a:ext uri="{9D8B030D-6E8A-4147-A177-3AD203B41FA5}">
                      <a16:colId xmlns:a16="http://schemas.microsoft.com/office/drawing/2014/main" val="409359682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 처리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SQL</a:t>
                      </a:r>
                      <a:endParaRPr lang="ko-KR" altLang="en-US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0576148"/>
                  </a:ext>
                </a:extLst>
              </a:tr>
              <a:tr h="246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reate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insert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테이블내 컬럼에 데이터 생성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추가함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6834123"/>
                  </a:ext>
                </a:extLst>
              </a:tr>
              <a:tr h="246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ead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select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내 컬럼에 저장된 데이터 불러옴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9602221"/>
                  </a:ext>
                </a:extLst>
              </a:tr>
              <a:tr h="246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pdate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update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내 컬럼에 저장된 데이터 수정함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7204066"/>
                  </a:ext>
                </a:extLst>
              </a:tr>
              <a:tr h="2464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elete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delete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내 컬럼에 저장된 데이터 삭제함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55406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00014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F0DDCF-A14F-4249-9EE9-3A577256A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COMMIT</a:t>
            </a:r>
            <a:r>
              <a:rPr lang="ko-KR" altLang="en-US" dirty="0"/>
              <a:t>과 </a:t>
            </a:r>
            <a:r>
              <a:rPr lang="en-US" altLang="ko-KR" dirty="0"/>
              <a:t>ROLLBACK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2F2A7D7-97E2-4120-898F-A3E456E930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commit</a:t>
            </a:r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데이터 변경 작업을 한 뒤</a:t>
            </a:r>
            <a:r>
              <a:rPr lang="en-US" altLang="ko-KR" sz="1800" dirty="0"/>
              <a:t>,</a:t>
            </a:r>
            <a:r>
              <a:rPr lang="ko-KR" altLang="en-US" sz="1800" dirty="0"/>
              <a:t> 변경된 데이터들이 데이터 파일에         반영되도록 함</a:t>
            </a:r>
            <a:endParaRPr lang="en-US" altLang="ko-KR" sz="1800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commit [work];</a:t>
            </a:r>
          </a:p>
          <a:p>
            <a:pPr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rollback</a:t>
            </a:r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변경된 데이터들을 변경 전 상태로 되돌림</a:t>
            </a:r>
            <a:endParaRPr lang="en-US" altLang="ko-KR" sz="1800" dirty="0"/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이전 </a:t>
            </a:r>
            <a:r>
              <a:rPr lang="en-US" altLang="ko-KR" sz="1800" dirty="0"/>
              <a:t>rollback</a:t>
            </a:r>
            <a:r>
              <a:rPr lang="ko-KR" altLang="en-US" sz="1800" dirty="0"/>
              <a:t>이나 </a:t>
            </a:r>
            <a:r>
              <a:rPr lang="en-US" altLang="ko-KR" sz="1800" dirty="0"/>
              <a:t>commit</a:t>
            </a:r>
            <a:r>
              <a:rPr lang="ko-KR" altLang="en-US" sz="1800" dirty="0"/>
              <a:t>이 실행된 시점 이후에 변경된 사항은    모두 원상태로 되돌아감  </a:t>
            </a:r>
            <a:endParaRPr lang="en-US" altLang="ko-KR" sz="1800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rollback [work];</a:t>
            </a:r>
          </a:p>
          <a:p>
            <a:pPr>
              <a:spcAft>
                <a:spcPts val="600"/>
              </a:spcAft>
            </a:pPr>
            <a:r>
              <a:rPr lang="ko-KR" altLang="en-US" b="1" dirty="0">
                <a:solidFill>
                  <a:srgbClr val="0070C0"/>
                </a:solidFill>
              </a:rPr>
              <a:t>트랜잭션</a:t>
            </a:r>
            <a:r>
              <a:rPr lang="en-US" altLang="ko-KR" b="1" dirty="0">
                <a:solidFill>
                  <a:srgbClr val="0070C0"/>
                </a:solidFill>
              </a:rPr>
              <a:t>(transaction)</a:t>
            </a:r>
            <a:r>
              <a:rPr lang="ko-KR" altLang="en-US" b="1" dirty="0">
                <a:solidFill>
                  <a:srgbClr val="0070C0"/>
                </a:solidFill>
              </a:rPr>
              <a:t> 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여러 가지 </a:t>
            </a:r>
            <a:r>
              <a:rPr lang="en-US" altLang="ko-KR" sz="1800" dirty="0"/>
              <a:t>DML </a:t>
            </a:r>
            <a:r>
              <a:rPr lang="ko-KR" altLang="en-US" sz="1800" dirty="0"/>
              <a:t>작업들을 하나의 단위로 묶어 둔 것</a:t>
            </a:r>
            <a:endParaRPr lang="en-US" altLang="ko-KR" sz="1800" dirty="0"/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트랜잭션 내의 모든 </a:t>
            </a:r>
            <a:r>
              <a:rPr lang="en-US" altLang="ko-KR" sz="1800" dirty="0"/>
              <a:t>DML</a:t>
            </a:r>
            <a:r>
              <a:rPr lang="ko-KR" altLang="en-US" sz="1800" dirty="0"/>
              <a:t>작업이 성공해야 트랜잭션이 성공</a:t>
            </a:r>
            <a:r>
              <a:rPr lang="en-US" altLang="ko-KR" sz="1800" dirty="0"/>
              <a:t>,           1</a:t>
            </a:r>
            <a:r>
              <a:rPr lang="ko-KR" altLang="en-US" sz="1800" dirty="0"/>
              <a:t>개의 </a:t>
            </a:r>
            <a:r>
              <a:rPr lang="en-US" altLang="ko-KR" sz="1800" dirty="0"/>
              <a:t>DML</a:t>
            </a:r>
            <a:r>
              <a:rPr lang="ko-KR" altLang="en-US" sz="1800" dirty="0"/>
              <a:t>이라도 실패하면 트랜잭션은 실패하게 됨</a:t>
            </a:r>
            <a:endParaRPr lang="en-US" altLang="ko-KR" sz="1800" dirty="0"/>
          </a:p>
          <a:p>
            <a:pPr lvl="1"/>
            <a:r>
              <a:rPr lang="ko-KR" altLang="en-US" sz="1800" dirty="0"/>
              <a:t>트랜잭션 성공 시 </a:t>
            </a:r>
            <a:r>
              <a:rPr lang="en-US" altLang="ko-KR" sz="1800" b="1" dirty="0">
                <a:solidFill>
                  <a:srgbClr val="0070C0"/>
                </a:solidFill>
              </a:rPr>
              <a:t>commit</a:t>
            </a:r>
            <a:r>
              <a:rPr lang="en-US" altLang="ko-KR" sz="1800" dirty="0"/>
              <a:t> </a:t>
            </a:r>
            <a:r>
              <a:rPr lang="ko-KR" altLang="en-US" sz="1800" dirty="0"/>
              <a:t>수행</a:t>
            </a:r>
            <a:r>
              <a:rPr lang="en-US" altLang="ko-KR" sz="1800" dirty="0"/>
              <a:t>, </a:t>
            </a:r>
            <a:r>
              <a:rPr lang="ko-KR" altLang="en-US" sz="1800" dirty="0"/>
              <a:t>실패 시 </a:t>
            </a:r>
            <a:r>
              <a:rPr lang="en-US" altLang="ko-KR" sz="1800" b="1" dirty="0">
                <a:solidFill>
                  <a:srgbClr val="0070C0"/>
                </a:solidFill>
              </a:rPr>
              <a:t>rollback</a:t>
            </a:r>
            <a:r>
              <a:rPr lang="en-US" altLang="ko-KR" sz="1800" dirty="0"/>
              <a:t> </a:t>
            </a:r>
            <a:r>
              <a:rPr lang="ko-KR" altLang="en-US" sz="1800" dirty="0"/>
              <a:t>수행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B41A85-8925-4874-B4E9-3BFB1B3F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8896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D655AF-DB46-48AF-9367-5123B5B4A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</a:t>
            </a:r>
            <a:r>
              <a:rPr lang="ko-KR" altLang="en-US" dirty="0"/>
              <a:t>주요 용어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56E23D-0D8F-4718-87D9-310B0A6E7C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8" y="1203649"/>
            <a:ext cx="8515351" cy="4973314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TABLE</a:t>
            </a:r>
            <a:r>
              <a:rPr lang="en-US" altLang="ko-KR" sz="2000" dirty="0"/>
              <a:t>: </a:t>
            </a:r>
            <a:r>
              <a:rPr lang="ko-KR" altLang="en-US" sz="1800" dirty="0"/>
              <a:t>관계형</a:t>
            </a:r>
            <a:r>
              <a:rPr lang="en-US" altLang="ko-KR" sz="1800" dirty="0"/>
              <a:t>DB</a:t>
            </a:r>
            <a:r>
              <a:rPr lang="ko-KR" altLang="en-US" sz="1800" dirty="0"/>
              <a:t>에서 기본 데이터 저장구조</a:t>
            </a:r>
            <a:endParaRPr lang="en-US" altLang="ko-KR" sz="20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ROW</a:t>
            </a:r>
            <a:r>
              <a:rPr lang="en-US" altLang="ko-KR" sz="2000" dirty="0"/>
              <a:t> : </a:t>
            </a:r>
            <a:r>
              <a:rPr lang="ko-KR" altLang="en-US" sz="1800" dirty="0"/>
              <a:t>하나의 유효한 데이터</a:t>
            </a:r>
            <a:r>
              <a:rPr lang="en-US" altLang="ko-KR" sz="1800" dirty="0"/>
              <a:t>. </a:t>
            </a:r>
            <a:r>
              <a:rPr lang="ko-KR" altLang="en-US" sz="1800" dirty="0"/>
              <a:t>레코드</a:t>
            </a:r>
            <a:r>
              <a:rPr lang="en-US" altLang="ko-KR" sz="1800" dirty="0"/>
              <a:t>. </a:t>
            </a:r>
            <a:r>
              <a:rPr lang="ko-KR" altLang="en-US" sz="1800" dirty="0"/>
              <a:t>컬럼들의 집합</a:t>
            </a:r>
            <a:endParaRPr lang="ko-KR" altLang="en-US" sz="20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COLOMN</a:t>
            </a:r>
            <a:r>
              <a:rPr lang="en-US" altLang="ko-KR" sz="2000" dirty="0"/>
              <a:t> : </a:t>
            </a:r>
            <a:r>
              <a:rPr lang="ko-KR" altLang="en-US" sz="1800" dirty="0"/>
              <a:t>테이블의 열명</a:t>
            </a:r>
            <a:endParaRPr lang="ko-KR" altLang="en-US" sz="20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PRIMARY KEY</a:t>
            </a:r>
            <a:r>
              <a:rPr lang="en-US" altLang="ko-KR" sz="1800" dirty="0">
                <a:solidFill>
                  <a:srgbClr val="0070C0"/>
                </a:solidFill>
              </a:rPr>
              <a:t>(</a:t>
            </a:r>
            <a:r>
              <a:rPr lang="ko-KR" altLang="en-US" sz="1800" dirty="0" err="1">
                <a:solidFill>
                  <a:srgbClr val="0070C0"/>
                </a:solidFill>
              </a:rPr>
              <a:t>기본키</a:t>
            </a:r>
            <a:r>
              <a:rPr lang="en-US" altLang="ko-KR" sz="1800" dirty="0">
                <a:solidFill>
                  <a:srgbClr val="0070C0"/>
                </a:solidFill>
              </a:rPr>
              <a:t>):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테이블에서 각 </a:t>
            </a:r>
            <a:r>
              <a:rPr lang="en-US" altLang="ko-KR" sz="1800" dirty="0"/>
              <a:t>ROW</a:t>
            </a:r>
            <a:r>
              <a:rPr lang="ko-KR" altLang="en-US" sz="1800" dirty="0"/>
              <a:t>를 유일하게 구분하는 컬럼</a:t>
            </a:r>
            <a:endParaRPr lang="en-US" altLang="ko-KR" sz="18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FOREIGN KEY</a:t>
            </a:r>
            <a:r>
              <a:rPr lang="en-US" altLang="ko-KR" sz="1800" dirty="0">
                <a:solidFill>
                  <a:srgbClr val="0070C0"/>
                </a:solidFill>
              </a:rPr>
              <a:t>(</a:t>
            </a:r>
            <a:r>
              <a:rPr lang="ko-KR" altLang="en-US" sz="1800" dirty="0" err="1">
                <a:solidFill>
                  <a:srgbClr val="0070C0"/>
                </a:solidFill>
              </a:rPr>
              <a:t>외래키</a:t>
            </a:r>
            <a:r>
              <a:rPr lang="en-US" altLang="ko-KR" sz="1800" dirty="0">
                <a:solidFill>
                  <a:srgbClr val="0070C0"/>
                </a:solidFill>
              </a:rPr>
              <a:t>):</a:t>
            </a:r>
            <a:r>
              <a:rPr lang="en-US" altLang="ko-KR" sz="1800" dirty="0"/>
              <a:t> </a:t>
            </a:r>
            <a:r>
              <a:rPr lang="ko-KR" altLang="en-US" sz="1800" dirty="0"/>
              <a:t>다른 테이블의 컬럼 값을 참조하는 테이블의 컬럼</a:t>
            </a:r>
            <a:endParaRPr lang="en-US" altLang="ko-KR" sz="20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FIELD</a:t>
            </a:r>
            <a:r>
              <a:rPr lang="en-US" altLang="ko-KR" sz="2000" dirty="0"/>
              <a:t> : </a:t>
            </a:r>
            <a:r>
              <a:rPr lang="ko-KR" altLang="en-US" sz="1800" dirty="0"/>
              <a:t>테이블의 </a:t>
            </a:r>
            <a:r>
              <a:rPr lang="en-US" altLang="ko-KR" sz="1800" dirty="0"/>
              <a:t>ROW</a:t>
            </a:r>
            <a:r>
              <a:rPr lang="ko-KR" altLang="en-US" sz="1800" dirty="0"/>
              <a:t>와 컬럼이 교차하는 데이터</a:t>
            </a:r>
            <a:endParaRPr lang="ko-KR" altLang="en-US" sz="2000" dirty="0"/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en-US" altLang="ko-KR" sz="2000" b="1" dirty="0">
                <a:solidFill>
                  <a:srgbClr val="0070C0"/>
                </a:solidFill>
              </a:rPr>
              <a:t>NULL</a:t>
            </a:r>
            <a:r>
              <a:rPr lang="en-US" altLang="ko-KR" sz="2000" dirty="0"/>
              <a:t> : </a:t>
            </a:r>
            <a:r>
              <a:rPr lang="ko-KR" altLang="en-US" sz="1800" dirty="0"/>
              <a:t>데이터가 존재하지 않는 필드</a:t>
            </a:r>
            <a:endParaRPr lang="en-US" altLang="ko-KR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658700-5D4D-4448-97AE-D1176CE85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742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EF3CF-E612-48B2-AC81-35BC697C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</a:t>
            </a:r>
            <a:r>
              <a:rPr lang="ko-KR" altLang="en-US" dirty="0"/>
              <a:t>만들기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D99525-259D-488A-8828-EC37C53375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2000" dirty="0"/>
              <a:t>HR</a:t>
            </a:r>
            <a:r>
              <a:rPr lang="ko-KR" altLang="en-US" sz="2000" dirty="0"/>
              <a:t>계정의 </a:t>
            </a:r>
            <a:r>
              <a:rPr lang="en-US" altLang="ko-KR" sz="2000" dirty="0"/>
              <a:t>EMPLOYEES </a:t>
            </a:r>
            <a:r>
              <a:rPr lang="ko-KR" altLang="en-US" sz="2000" dirty="0"/>
              <a:t>테이블 </a:t>
            </a:r>
            <a:r>
              <a:rPr lang="en-US" altLang="ko-KR" sz="2000" dirty="0"/>
              <a:t>DDL </a:t>
            </a:r>
            <a:r>
              <a:rPr lang="ko-KR" altLang="en-US" sz="2000" dirty="0"/>
              <a:t>살펴보기</a:t>
            </a:r>
            <a:r>
              <a:rPr lang="en-US" altLang="ko-KR" sz="1600" dirty="0"/>
              <a:t>(</a:t>
            </a:r>
            <a:r>
              <a:rPr lang="ko-KR" altLang="en-US" sz="1600" dirty="0"/>
              <a:t>논리적</a:t>
            </a:r>
            <a:r>
              <a:rPr lang="en-US" altLang="ko-KR" sz="1600" dirty="0"/>
              <a:t>, </a:t>
            </a:r>
            <a:r>
              <a:rPr lang="ko-KR" altLang="en-US" sz="1600" dirty="0"/>
              <a:t>물리적 저장속성</a:t>
            </a:r>
            <a:r>
              <a:rPr lang="en-US" altLang="ko-KR" sz="1600" dirty="0"/>
              <a:t>)</a:t>
            </a:r>
            <a:endParaRPr lang="en-US" altLang="ko-KR" sz="2000" dirty="0"/>
          </a:p>
          <a:p>
            <a:r>
              <a:rPr lang="ko-KR" altLang="en-US" sz="2000" dirty="0"/>
              <a:t>구문형식</a:t>
            </a:r>
            <a:endParaRPr lang="en-US" altLang="ko-KR" sz="2000" dirty="0"/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CREATE TABLE </a:t>
            </a:r>
            <a:r>
              <a:rPr lang="ko-KR" altLang="en-US" dirty="0"/>
              <a:t>테이블명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dirty="0"/>
              <a:t>( </a:t>
            </a:r>
            <a:r>
              <a:rPr lang="ko-KR" altLang="en-US" dirty="0"/>
              <a:t>컬럼</a:t>
            </a:r>
            <a:r>
              <a:rPr lang="en-US" altLang="ko-KR" dirty="0"/>
              <a:t>1  </a:t>
            </a:r>
            <a:r>
              <a:rPr lang="ko-KR" altLang="en-US" dirty="0"/>
              <a:t>컬럼</a:t>
            </a:r>
            <a:r>
              <a:rPr lang="en-US" altLang="ko-KR" dirty="0"/>
              <a:t>1</a:t>
            </a:r>
            <a:r>
              <a:rPr lang="ko-KR" altLang="en-US" dirty="0"/>
              <a:t>타입  컬럼속성</a:t>
            </a:r>
            <a:r>
              <a:rPr lang="en-US" altLang="ko-KR" dirty="0"/>
              <a:t>, </a:t>
            </a:r>
          </a:p>
          <a:p>
            <a:pPr marL="457200" lvl="1" indent="0">
              <a:buNone/>
            </a:pPr>
            <a:r>
              <a:rPr lang="en-US" altLang="ko-KR" dirty="0"/>
              <a:t>  </a:t>
            </a:r>
            <a:r>
              <a:rPr lang="ko-KR" altLang="en-US" dirty="0"/>
              <a:t>컬럼</a:t>
            </a:r>
            <a:r>
              <a:rPr lang="en-US" altLang="ko-KR" dirty="0"/>
              <a:t>2  </a:t>
            </a:r>
            <a:r>
              <a:rPr lang="ko-KR" altLang="en-US" dirty="0"/>
              <a:t>컬럼</a:t>
            </a:r>
            <a:r>
              <a:rPr lang="en-US" altLang="ko-KR" dirty="0"/>
              <a:t>2</a:t>
            </a:r>
            <a:r>
              <a:rPr lang="ko-KR" altLang="en-US" dirty="0"/>
              <a:t>타입  컬럼속성</a:t>
            </a:r>
            <a:r>
              <a:rPr lang="en-US" altLang="ko-KR" dirty="0"/>
              <a:t>,</a:t>
            </a:r>
          </a:p>
          <a:p>
            <a:pPr marL="457200" lvl="1" indent="0">
              <a:buNone/>
            </a:pPr>
            <a:r>
              <a:rPr lang="en-US" altLang="ko-KR" dirty="0"/>
              <a:t>  …</a:t>
            </a:r>
          </a:p>
          <a:p>
            <a:pPr marL="457200" lvl="1" indent="0">
              <a:buNone/>
            </a:pPr>
            <a:r>
              <a:rPr lang="en-US" altLang="ko-KR" dirty="0"/>
              <a:t> );</a:t>
            </a:r>
          </a:p>
          <a:p>
            <a:pPr lvl="1"/>
            <a:r>
              <a:rPr lang="ko-KR" altLang="en-US" sz="1800" dirty="0"/>
              <a:t>테이블명</a:t>
            </a:r>
            <a:r>
              <a:rPr lang="en-US" altLang="ko-KR" sz="1800" dirty="0"/>
              <a:t>, </a:t>
            </a:r>
            <a:r>
              <a:rPr lang="ko-KR" altLang="en-US" sz="1800" dirty="0" err="1"/>
              <a:t>컬럼명</a:t>
            </a:r>
            <a:r>
              <a:rPr lang="en-US" altLang="ko-KR" sz="1800" dirty="0"/>
              <a:t>, </a:t>
            </a:r>
            <a:r>
              <a:rPr lang="ko-KR" altLang="en-US" sz="1800" dirty="0"/>
              <a:t>스키마</a:t>
            </a:r>
            <a:r>
              <a:rPr lang="en-US" altLang="ko-KR" sz="1800" dirty="0"/>
              <a:t>, </a:t>
            </a:r>
            <a:r>
              <a:rPr lang="ko-KR" altLang="en-US" sz="1800" dirty="0"/>
              <a:t>사용자이름</a:t>
            </a:r>
            <a:r>
              <a:rPr lang="en-US" altLang="ko-KR" sz="1800" dirty="0"/>
              <a:t>: </a:t>
            </a:r>
            <a:r>
              <a:rPr lang="ko-KR" altLang="en-US" sz="1800" dirty="0"/>
              <a:t>최대 </a:t>
            </a:r>
            <a:r>
              <a:rPr lang="en-US" altLang="ko-KR" sz="1800" b="1" dirty="0">
                <a:solidFill>
                  <a:srgbClr val="0070C0"/>
                </a:solidFill>
              </a:rPr>
              <a:t>30 bytes</a:t>
            </a:r>
            <a:r>
              <a:rPr lang="ko-KR" altLang="en-US" sz="1800" dirty="0"/>
              <a:t>까지</a:t>
            </a:r>
            <a:endParaRPr lang="en-US" altLang="ko-KR" sz="1800" dirty="0"/>
          </a:p>
          <a:p>
            <a:pPr lvl="1"/>
            <a:r>
              <a:rPr lang="ko-KR" altLang="en-US" sz="1800" dirty="0"/>
              <a:t>컬럼 수</a:t>
            </a:r>
            <a:r>
              <a:rPr lang="en-US" altLang="ko-KR" sz="1800" dirty="0"/>
              <a:t>: </a:t>
            </a:r>
            <a:r>
              <a:rPr lang="ko-KR" altLang="en-US" sz="1800" dirty="0"/>
              <a:t>최대 </a:t>
            </a:r>
            <a:r>
              <a:rPr lang="en-US" altLang="ko-KR" sz="1800" b="1" dirty="0">
                <a:solidFill>
                  <a:srgbClr val="0070C0"/>
                </a:solidFill>
              </a:rPr>
              <a:t>255</a:t>
            </a:r>
            <a:r>
              <a:rPr lang="ko-KR" altLang="en-US" sz="1800" b="1" dirty="0">
                <a:solidFill>
                  <a:srgbClr val="0070C0"/>
                </a:solidFill>
              </a:rPr>
              <a:t>개</a:t>
            </a:r>
            <a:r>
              <a:rPr lang="ko-KR" altLang="en-US" sz="1800" dirty="0"/>
              <a:t>까지 </a:t>
            </a:r>
            <a:endParaRPr lang="en-US" altLang="ko-KR" sz="1800" dirty="0"/>
          </a:p>
          <a:p>
            <a:pPr lvl="1"/>
            <a:r>
              <a:rPr lang="ko-KR" altLang="en-US" sz="1800" dirty="0"/>
              <a:t>기본 데이터 타입</a:t>
            </a:r>
            <a:r>
              <a:rPr lang="en-US" altLang="ko-KR" sz="1800" dirty="0"/>
              <a:t>:</a:t>
            </a:r>
            <a:r>
              <a:rPr lang="ko-KR" altLang="en-US" sz="1800" dirty="0"/>
              <a:t> </a:t>
            </a:r>
            <a:r>
              <a:rPr lang="ko-KR" altLang="en-US" sz="1800" b="1" dirty="0">
                <a:solidFill>
                  <a:srgbClr val="0070C0"/>
                </a:solidFill>
              </a:rPr>
              <a:t>문자형</a:t>
            </a:r>
            <a:r>
              <a:rPr lang="ko-KR" altLang="en-US" sz="1800" dirty="0"/>
              <a:t> 데이터</a:t>
            </a:r>
            <a:r>
              <a:rPr lang="en-US" altLang="ko-KR" sz="1800" dirty="0"/>
              <a:t>, </a:t>
            </a:r>
            <a:r>
              <a:rPr lang="ko-KR" altLang="en-US" sz="1800" b="1" dirty="0">
                <a:solidFill>
                  <a:srgbClr val="0070C0"/>
                </a:solidFill>
              </a:rPr>
              <a:t>숫자형</a:t>
            </a:r>
            <a:r>
              <a:rPr lang="ko-KR" altLang="en-US" sz="1800" dirty="0"/>
              <a:t> 데이터</a:t>
            </a:r>
            <a:r>
              <a:rPr lang="en-US" altLang="ko-KR" sz="1800" dirty="0"/>
              <a:t>, </a:t>
            </a:r>
            <a:r>
              <a:rPr lang="ko-KR" altLang="en-US" sz="1800" b="1" dirty="0">
                <a:solidFill>
                  <a:srgbClr val="0070C0"/>
                </a:solidFill>
              </a:rPr>
              <a:t>날짜형</a:t>
            </a:r>
            <a:r>
              <a:rPr lang="ko-KR" altLang="en-US" sz="1800" dirty="0"/>
              <a:t> 데이터</a:t>
            </a:r>
            <a:r>
              <a:rPr lang="en-US" altLang="ko-KR" sz="1800" dirty="0"/>
              <a:t>,   </a:t>
            </a:r>
            <a:r>
              <a:rPr lang="ko-KR" altLang="en-US" sz="1800" b="1" dirty="0">
                <a:solidFill>
                  <a:srgbClr val="0070C0"/>
                </a:solidFill>
              </a:rPr>
              <a:t>대용량</a:t>
            </a:r>
            <a:r>
              <a:rPr lang="ko-KR" altLang="en-US" sz="1800" dirty="0"/>
              <a:t> 데이터</a:t>
            </a:r>
            <a:endParaRPr lang="en-US" altLang="ko-KR" sz="1800" dirty="0"/>
          </a:p>
          <a:p>
            <a:pPr lvl="1"/>
            <a:r>
              <a:rPr lang="ko-KR" altLang="en-US" sz="1800" dirty="0"/>
              <a:t>컬럼속성</a:t>
            </a:r>
            <a:r>
              <a:rPr lang="en-US" altLang="ko-KR" sz="1800" dirty="0"/>
              <a:t>: null, unique, primary key, </a:t>
            </a:r>
            <a:r>
              <a:rPr lang="ko-KR" altLang="en-US" sz="1800" dirty="0"/>
              <a:t>외래 키</a:t>
            </a:r>
            <a:r>
              <a:rPr lang="en-US" altLang="ko-KR" sz="1800" dirty="0"/>
              <a:t>, check, default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FA0685-B754-4007-8D9C-BB42494BF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799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3155F-311C-4E73-86BB-AD234B6B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0994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문자형 데이터</a:t>
            </a:r>
            <a:r>
              <a:rPr lang="en-US" altLang="ko-KR" sz="3200" dirty="0"/>
              <a:t>1</a:t>
            </a:r>
            <a:endParaRPr lang="ko-KR" altLang="en-US" sz="320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BCC93C-CC3D-4DCA-9BFE-B25BDD022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4593156"/>
            <a:ext cx="7978022" cy="1800519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/>
              <a:t>create</a:t>
            </a:r>
            <a:r>
              <a:rPr lang="ko-KR" altLang="en-US" sz="1600" dirty="0"/>
              <a:t> </a:t>
            </a:r>
            <a:r>
              <a:rPr lang="en-US" altLang="ko-KR" sz="1600" dirty="0"/>
              <a:t>table</a:t>
            </a:r>
            <a:r>
              <a:rPr lang="ko-KR" altLang="en-US" sz="1600" dirty="0"/>
              <a:t> </a:t>
            </a:r>
            <a:r>
              <a:rPr lang="en-US" altLang="ko-KR" sz="1600" dirty="0"/>
              <a:t>products (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/>
              <a:t>	</a:t>
            </a:r>
            <a:r>
              <a:rPr lang="en-US" altLang="ko-KR" sz="1600" dirty="0" err="1"/>
              <a:t>model_id</a:t>
            </a:r>
            <a:r>
              <a:rPr lang="en-US" altLang="ko-KR" sz="1600" dirty="0"/>
              <a:t> char (7)   not</a:t>
            </a:r>
            <a:r>
              <a:rPr lang="ko-KR" altLang="en-US" sz="1600" dirty="0"/>
              <a:t> </a:t>
            </a:r>
            <a:r>
              <a:rPr lang="en-US" altLang="ko-KR" sz="1600" dirty="0"/>
              <a:t>null,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/>
              <a:t>	name varchar2 (20)   not null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/>
              <a:t>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600" dirty="0"/>
              <a:t>insert into products values (‘M01-001’, ‘LED</a:t>
            </a:r>
            <a:r>
              <a:rPr lang="ko-KR" altLang="en-US" sz="1600" dirty="0"/>
              <a:t>모니터</a:t>
            </a:r>
            <a:r>
              <a:rPr lang="en-US" altLang="ko-KR" sz="1600" dirty="0"/>
              <a:t>’);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영문자 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글자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1byte,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한글 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글자</a:t>
            </a:r>
            <a:r>
              <a:rPr lang="en-US" altLang="ko-KR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: 2bytes </a:t>
            </a:r>
            <a:r>
              <a:rPr lang="ko-KR" altLang="en-US" sz="1400" b="1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차지함</a:t>
            </a:r>
            <a:endParaRPr lang="ko-KR" altLang="en-US" sz="1400" b="1" dirty="0">
              <a:solidFill>
                <a:srgbClr val="0070C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0899C6-3FE4-48F2-9FDA-24AC4A2C2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25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70E8E72-E676-4989-AECB-2A23A9BF7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762299"/>
              </p:ext>
            </p:extLst>
          </p:nvPr>
        </p:nvGraphicFramePr>
        <p:xfrm>
          <a:off x="628650" y="1123624"/>
          <a:ext cx="7978022" cy="323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4418">
                  <a:extLst>
                    <a:ext uri="{9D8B030D-6E8A-4147-A177-3AD203B41FA5}">
                      <a16:colId xmlns:a16="http://schemas.microsoft.com/office/drawing/2014/main" val="1169334709"/>
                    </a:ext>
                  </a:extLst>
                </a:gridCol>
                <a:gridCol w="2271860">
                  <a:extLst>
                    <a:ext uri="{9D8B030D-6E8A-4147-A177-3AD203B41FA5}">
                      <a16:colId xmlns:a16="http://schemas.microsoft.com/office/drawing/2014/main" val="2052664577"/>
                    </a:ext>
                  </a:extLst>
                </a:gridCol>
                <a:gridCol w="4411744">
                  <a:extLst>
                    <a:ext uri="{9D8B030D-6E8A-4147-A177-3AD203B41FA5}">
                      <a16:colId xmlns:a16="http://schemas.microsoft.com/office/drawing/2014/main" val="264988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253034"/>
                  </a:ext>
                </a:extLst>
              </a:tr>
              <a:tr h="1255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고정 길이 </a:t>
                      </a:r>
                      <a:endParaRPr lang="en-US" altLang="ko-KR" sz="1600" b="1" dirty="0">
                        <a:solidFill>
                          <a:srgbClr val="0070C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2000bytes,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디폴트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타입은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byte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size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값을 명시하지 않을 경우 </a:t>
                      </a: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디폴트 값은 </a:t>
                      </a:r>
                      <a:r>
                        <a:rPr lang="en-US" altLang="ko-KR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1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651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varchar2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가변 길이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4000bytes,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디폴트 타입은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byte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size</a:t>
                      </a:r>
                      <a:r>
                        <a:rPr lang="ko-KR" altLang="en-US" sz="1600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값은 생략될 수 없음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8104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nchar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고정 길이 </a:t>
                      </a: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유니코드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디폴트 타입은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다른 내용은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타입과 동일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547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nvarchar2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가변 길이 </a:t>
                      </a: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유니코드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디폴트 타입은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다른 내용은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varchar2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타입과 동일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09567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strike="sngStrike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long</a:t>
                      </a:r>
                      <a:endParaRPr lang="ko-KR" altLang="en-US" b="1" strike="sngStrike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가변길이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10g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버전까지 지원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</a:t>
                      </a:r>
                      <a:r>
                        <a:rPr lang="en-US" altLang="ko-KR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2GB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CLOB, BLOB, NCLOB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사용 권장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4141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9486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F9D64-CBE9-4307-8F7E-C200FC72DA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LOB(Large Object)</a:t>
            </a:r>
          </a:p>
          <a:p>
            <a:pPr lvl="1"/>
            <a:r>
              <a:rPr lang="ko-KR" altLang="en-US" sz="1800" dirty="0"/>
              <a:t>대용량의 데이터를 저장하고 관리하기 위해 제공되는 기본 데이터 타입</a:t>
            </a:r>
            <a:endParaRPr lang="en-US" altLang="ko-KR" sz="1800" dirty="0"/>
          </a:p>
          <a:p>
            <a:pPr lvl="1"/>
            <a:r>
              <a:rPr lang="ko-KR" altLang="en-US" sz="1800" dirty="0"/>
              <a:t>비구조적 </a:t>
            </a:r>
            <a:r>
              <a:rPr lang="ko-KR" altLang="en-US" sz="1800" dirty="0" err="1"/>
              <a:t>테이터</a:t>
            </a:r>
            <a:r>
              <a:rPr lang="en-US" altLang="ko-KR" sz="1800" dirty="0"/>
              <a:t>(</a:t>
            </a:r>
            <a:r>
              <a:rPr lang="ko-KR" altLang="en-US" sz="1800" dirty="0"/>
              <a:t>사진</a:t>
            </a:r>
            <a:r>
              <a:rPr lang="en-US" altLang="ko-KR" sz="1800" dirty="0"/>
              <a:t>, </a:t>
            </a:r>
            <a:r>
              <a:rPr lang="ko-KR" altLang="en-US" sz="1800" dirty="0"/>
              <a:t>음악</a:t>
            </a:r>
            <a:r>
              <a:rPr lang="en-US" altLang="ko-KR" sz="1800" dirty="0"/>
              <a:t>, </a:t>
            </a:r>
            <a:r>
              <a:rPr lang="ko-KR" altLang="en-US" sz="1800" dirty="0"/>
              <a:t>동영상 등</a:t>
            </a:r>
            <a:r>
              <a:rPr lang="en-US" altLang="ko-KR" sz="1800" dirty="0"/>
              <a:t>) </a:t>
            </a:r>
            <a:r>
              <a:rPr lang="ko-KR" altLang="en-US" sz="1800" dirty="0"/>
              <a:t>저장</a:t>
            </a:r>
            <a:endParaRPr lang="en-US" altLang="ko-KR" sz="1800" dirty="0"/>
          </a:p>
          <a:p>
            <a:pPr lvl="1">
              <a:spcAft>
                <a:spcPts val="2400"/>
              </a:spcAft>
            </a:pPr>
            <a:r>
              <a:rPr lang="ko-KR" altLang="en-US" sz="1800" dirty="0"/>
              <a:t>버전 </a:t>
            </a:r>
            <a:r>
              <a:rPr lang="en-US" altLang="ko-KR" sz="1800" dirty="0"/>
              <a:t>8 </a:t>
            </a:r>
            <a:r>
              <a:rPr lang="ko-KR" altLang="en-US" sz="1800" dirty="0"/>
              <a:t>부터 지원</a:t>
            </a:r>
            <a:endParaRPr lang="en-US" altLang="ko-KR" sz="1800" dirty="0"/>
          </a:p>
          <a:p>
            <a:r>
              <a:rPr lang="en-US" altLang="ko-KR" dirty="0"/>
              <a:t>LOB</a:t>
            </a:r>
            <a:r>
              <a:rPr lang="ko-KR" altLang="en-US" dirty="0"/>
              <a:t> 사용을 강력히 권장하는 이유</a:t>
            </a:r>
            <a:endParaRPr lang="en-US" altLang="ko-KR" dirty="0"/>
          </a:p>
          <a:p>
            <a:pPr lvl="1"/>
            <a:r>
              <a:rPr lang="ko-KR" altLang="en-US" sz="1800" dirty="0"/>
              <a:t>한 테이블에서 </a:t>
            </a:r>
            <a:r>
              <a:rPr lang="ko-KR" altLang="en-US" sz="1800" b="1" dirty="0">
                <a:solidFill>
                  <a:srgbClr val="0070C0"/>
                </a:solidFill>
              </a:rPr>
              <a:t>여러 개의 컬럼</a:t>
            </a:r>
            <a:r>
              <a:rPr lang="ko-KR" altLang="en-US" sz="1800" dirty="0"/>
              <a:t>에 </a:t>
            </a:r>
            <a:r>
              <a:rPr lang="en-US" altLang="ko-KR" sz="1800" dirty="0"/>
              <a:t>LOB </a:t>
            </a:r>
            <a:r>
              <a:rPr lang="ko-KR" altLang="en-US" sz="1800" dirty="0"/>
              <a:t>타입 사용 가능</a:t>
            </a:r>
            <a:endParaRPr lang="en-US" altLang="ko-KR" sz="1800" dirty="0"/>
          </a:p>
          <a:p>
            <a:pPr lvl="1"/>
            <a:r>
              <a:rPr lang="ko-KR" altLang="en-US" sz="1800" dirty="0"/>
              <a:t>최대 </a:t>
            </a:r>
            <a:r>
              <a:rPr lang="en-US" altLang="ko-KR" sz="1800" b="1" dirty="0">
                <a:solidFill>
                  <a:srgbClr val="0070C0"/>
                </a:solidFill>
              </a:rPr>
              <a:t>4GB</a:t>
            </a:r>
            <a:r>
              <a:rPr lang="ko-KR" altLang="en-US" sz="1800" dirty="0"/>
              <a:t>까지 지원</a:t>
            </a:r>
            <a:endParaRPr lang="en-US" altLang="ko-KR" sz="1800" dirty="0"/>
          </a:p>
          <a:p>
            <a:pPr lvl="1"/>
            <a:r>
              <a:rPr lang="ko-KR" altLang="en-US" sz="1800" b="1" dirty="0">
                <a:solidFill>
                  <a:srgbClr val="0070C0"/>
                </a:solidFill>
              </a:rPr>
              <a:t>랜덤</a:t>
            </a:r>
            <a:r>
              <a:rPr lang="en-US" altLang="ko-KR" sz="1800" dirty="0"/>
              <a:t>(random)</a:t>
            </a:r>
            <a:r>
              <a:rPr lang="ko-KR" altLang="en-US" sz="1800" dirty="0"/>
              <a:t>하게 접근 가능</a:t>
            </a:r>
            <a:endParaRPr lang="en-US" altLang="ko-KR" sz="1800" dirty="0"/>
          </a:p>
          <a:p>
            <a:pPr lvl="1"/>
            <a:r>
              <a:rPr lang="ko-KR" altLang="en-US" sz="1800" dirty="0"/>
              <a:t>컬럼에 데이터 저장 시 </a:t>
            </a:r>
            <a:r>
              <a:rPr lang="en-US" altLang="ko-KR" sz="1800" b="1" dirty="0">
                <a:solidFill>
                  <a:srgbClr val="0070C0"/>
                </a:solidFill>
              </a:rPr>
              <a:t>LOB </a:t>
            </a:r>
            <a:r>
              <a:rPr lang="ko-KR" altLang="en-US" sz="1800" b="1" dirty="0" err="1">
                <a:solidFill>
                  <a:srgbClr val="0070C0"/>
                </a:solidFill>
              </a:rPr>
              <a:t>로케이터</a:t>
            </a:r>
            <a:r>
              <a:rPr lang="en-US" altLang="ko-KR" sz="1800" dirty="0"/>
              <a:t>(locator)</a:t>
            </a:r>
            <a:r>
              <a:rPr lang="ko-KR" altLang="en-US" sz="1800" dirty="0"/>
              <a:t>만 저장됨</a:t>
            </a:r>
            <a:r>
              <a:rPr lang="en-US" altLang="ko-KR" sz="1800" dirty="0"/>
              <a:t>(</a:t>
            </a:r>
            <a:r>
              <a:rPr lang="ko-KR" altLang="en-US" sz="1800" dirty="0"/>
              <a:t>실제 </a:t>
            </a:r>
            <a:r>
              <a:rPr lang="en-US" altLang="ko-KR" sz="1800" dirty="0"/>
              <a:t>LOB</a:t>
            </a:r>
            <a:r>
              <a:rPr lang="ko-KR" altLang="en-US" sz="1800" dirty="0"/>
              <a:t>값은 독립적인 다른 세그먼트에 저장됨</a:t>
            </a:r>
            <a:r>
              <a:rPr lang="en-US" altLang="ko-KR" sz="1800" dirty="0"/>
              <a:t>) ⇒ </a:t>
            </a:r>
            <a:r>
              <a:rPr lang="ko-KR" altLang="en-US" sz="1800" dirty="0"/>
              <a:t>조회 시 성능적인   면에서 큰 부하가 걸리지 않음</a:t>
            </a:r>
            <a:endParaRPr lang="en-US" altLang="ko-KR" sz="1800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AB1F74-CE21-4CBF-AB6A-101BFEDFF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5E67536-B9D2-4C52-80B1-E75FD650A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744538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문자형 데이터</a:t>
            </a:r>
            <a:r>
              <a:rPr lang="en-US" altLang="ko-KR" sz="3200" dirty="0"/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7932756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237386-EFC0-4AB2-9A4C-F246275FE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LOB</a:t>
            </a:r>
            <a:r>
              <a:rPr lang="ko-KR" altLang="en-US" sz="2000" dirty="0"/>
              <a:t> 타입의 종류</a:t>
            </a:r>
            <a:endParaRPr lang="en-US" altLang="ko-KR" sz="2000" dirty="0"/>
          </a:p>
          <a:p>
            <a:pPr lvl="1"/>
            <a:r>
              <a:rPr lang="en-US" altLang="ko-KR" sz="1800" b="1" dirty="0">
                <a:solidFill>
                  <a:srgbClr val="0070C0"/>
                </a:solidFill>
              </a:rPr>
              <a:t>CLOB</a:t>
            </a:r>
            <a:r>
              <a:rPr lang="en-US" altLang="ko-KR" sz="1600" dirty="0"/>
              <a:t>(Character LOB): </a:t>
            </a:r>
            <a:r>
              <a:rPr lang="ko-KR" altLang="en-US" sz="1800" dirty="0"/>
              <a:t>단일 바이트 </a:t>
            </a:r>
            <a:r>
              <a:rPr lang="ko-KR" altLang="en-US" sz="1800" dirty="0">
                <a:solidFill>
                  <a:srgbClr val="0070C0"/>
                </a:solidFill>
              </a:rPr>
              <a:t>문자셋</a:t>
            </a:r>
            <a:r>
              <a:rPr lang="ko-KR" altLang="en-US" sz="1800" dirty="0"/>
              <a:t>으로 저장</a:t>
            </a:r>
            <a:r>
              <a:rPr lang="en-US" altLang="ko-KR" sz="1800" dirty="0"/>
              <a:t>, </a:t>
            </a:r>
            <a:r>
              <a:rPr lang="ko-KR" altLang="en-US" sz="1800" dirty="0"/>
              <a:t>크기가            큰 문자열이나 문서 저장 시 주로 사용 </a:t>
            </a:r>
            <a:endParaRPr lang="en-US" altLang="ko-KR" sz="1800" dirty="0"/>
          </a:p>
          <a:p>
            <a:pPr lvl="1"/>
            <a:r>
              <a:rPr lang="en-US" altLang="ko-KR" sz="1800" b="1" dirty="0">
                <a:solidFill>
                  <a:srgbClr val="0070C0"/>
                </a:solidFill>
              </a:rPr>
              <a:t>BLOB</a:t>
            </a:r>
            <a:r>
              <a:rPr lang="en-US" altLang="ko-KR" sz="1600" dirty="0"/>
              <a:t>(Binary LOB): </a:t>
            </a:r>
            <a:r>
              <a:rPr lang="ko-KR" altLang="en-US" sz="1800" dirty="0">
                <a:solidFill>
                  <a:srgbClr val="0070C0"/>
                </a:solidFill>
              </a:rPr>
              <a:t>바이너리 형태</a:t>
            </a:r>
            <a:r>
              <a:rPr lang="ko-KR" altLang="en-US" sz="1800" dirty="0"/>
              <a:t>로 저장</a:t>
            </a:r>
            <a:r>
              <a:rPr lang="en-US" altLang="ko-KR" sz="1800" dirty="0"/>
              <a:t>, </a:t>
            </a:r>
            <a:r>
              <a:rPr lang="ko-KR" altLang="en-US" sz="1800" dirty="0"/>
              <a:t>사진</a:t>
            </a:r>
            <a:r>
              <a:rPr lang="en-US" altLang="ko-KR" sz="1800" dirty="0"/>
              <a:t>, </a:t>
            </a:r>
            <a:r>
              <a:rPr lang="ko-KR" altLang="en-US" sz="1800" dirty="0"/>
              <a:t>비디오</a:t>
            </a:r>
            <a:r>
              <a:rPr lang="en-US" altLang="ko-KR" sz="1800" dirty="0"/>
              <a:t>, </a:t>
            </a:r>
            <a:r>
              <a:rPr lang="ko-KR" altLang="en-US" sz="1800" dirty="0"/>
              <a:t>오디오        저장 시 주로 사용</a:t>
            </a:r>
            <a:endParaRPr lang="en-US" altLang="ko-KR" sz="1800" dirty="0"/>
          </a:p>
          <a:p>
            <a:pPr lvl="1"/>
            <a:r>
              <a:rPr lang="en-US" altLang="ko-KR" sz="1800" b="1" dirty="0"/>
              <a:t>NCLOB</a:t>
            </a:r>
            <a:r>
              <a:rPr lang="en-US" altLang="ko-KR" sz="1600" dirty="0"/>
              <a:t>(National Character LOB):</a:t>
            </a:r>
            <a:r>
              <a:rPr lang="en-US" altLang="ko-KR" sz="1800" dirty="0"/>
              <a:t> National</a:t>
            </a:r>
            <a:r>
              <a:rPr lang="ko-KR" altLang="en-US" sz="1800" dirty="0"/>
              <a:t> </a:t>
            </a:r>
            <a:r>
              <a:rPr lang="en-US" altLang="ko-KR" sz="1800" dirty="0"/>
              <a:t>Character</a:t>
            </a:r>
            <a:r>
              <a:rPr lang="ko-KR" altLang="en-US" sz="1800" dirty="0"/>
              <a:t> </a:t>
            </a:r>
            <a:r>
              <a:rPr lang="en-US" altLang="ko-KR" sz="1800" dirty="0"/>
              <a:t>Set</a:t>
            </a:r>
            <a:r>
              <a:rPr lang="ko-KR" altLang="en-US" sz="1800" dirty="0"/>
              <a:t>으로 저장</a:t>
            </a:r>
            <a:endParaRPr lang="en-US" altLang="ko-KR" sz="1800" dirty="0"/>
          </a:p>
          <a:p>
            <a:pPr lvl="1"/>
            <a:r>
              <a:rPr lang="en-US" altLang="ko-KR" sz="1800" b="1" dirty="0">
                <a:solidFill>
                  <a:srgbClr val="0070C0"/>
                </a:solidFill>
              </a:rPr>
              <a:t>BFILE</a:t>
            </a:r>
            <a:r>
              <a:rPr lang="en-US" altLang="ko-KR" sz="1800" dirty="0"/>
              <a:t>: External Binary File </a:t>
            </a:r>
            <a:r>
              <a:rPr lang="ko-KR" altLang="en-US" sz="1800" dirty="0"/>
              <a:t>타입으로 </a:t>
            </a:r>
            <a:r>
              <a:rPr lang="ko-KR" altLang="en-US" sz="1800" dirty="0">
                <a:solidFill>
                  <a:srgbClr val="0070C0"/>
                </a:solidFill>
              </a:rPr>
              <a:t>외부 </a:t>
            </a:r>
            <a:r>
              <a:rPr lang="en-US" altLang="ko-KR" sz="1800" dirty="0">
                <a:solidFill>
                  <a:srgbClr val="0070C0"/>
                </a:solidFill>
              </a:rPr>
              <a:t>OS</a:t>
            </a:r>
            <a:r>
              <a:rPr lang="ko-KR" altLang="en-US" sz="1800" dirty="0">
                <a:solidFill>
                  <a:srgbClr val="0070C0"/>
                </a:solidFill>
              </a:rPr>
              <a:t>의 파일시스템에 저장</a:t>
            </a:r>
            <a:r>
              <a:rPr lang="en-US" altLang="ko-KR" sz="1800" dirty="0"/>
              <a:t>, </a:t>
            </a:r>
            <a:r>
              <a:rPr lang="ko-KR" altLang="en-US" sz="1800" dirty="0"/>
              <a:t>트랜잭션 관리 불가</a:t>
            </a:r>
            <a:r>
              <a:rPr lang="en-US" altLang="ko-KR" sz="1800" dirty="0"/>
              <a:t>, </a:t>
            </a:r>
            <a:r>
              <a:rPr lang="ko-KR" altLang="en-US" sz="1800" dirty="0"/>
              <a:t>읽기만 가능</a:t>
            </a:r>
            <a:r>
              <a:rPr lang="en-US" altLang="ko-KR" sz="1600" dirty="0"/>
              <a:t>(Read Only), </a:t>
            </a:r>
            <a:r>
              <a:rPr lang="ko-KR" altLang="en-US" sz="1800" dirty="0"/>
              <a:t>너무 큰 </a:t>
            </a:r>
            <a:r>
              <a:rPr lang="ko-KR" altLang="en-US" sz="1800" dirty="0" err="1"/>
              <a:t>비구조화된</a:t>
            </a:r>
            <a:r>
              <a:rPr lang="ko-KR" altLang="en-US" sz="1800" dirty="0"/>
              <a:t>    데이터 저장 시 사용</a:t>
            </a:r>
            <a:endParaRPr lang="en-US" altLang="ko-KR" sz="1800" dirty="0"/>
          </a:p>
          <a:p>
            <a:r>
              <a:rPr lang="en-US" altLang="ko-KR" sz="2000" dirty="0"/>
              <a:t>LOB </a:t>
            </a:r>
            <a:r>
              <a:rPr lang="ko-KR" altLang="en-US" sz="2000" dirty="0"/>
              <a:t>데이터 조작하기</a:t>
            </a:r>
            <a:endParaRPr lang="en-US" altLang="ko-KR" sz="2000" dirty="0"/>
          </a:p>
          <a:p>
            <a:pPr lvl="1"/>
            <a:r>
              <a:rPr lang="ko-KR" altLang="en-US" sz="1600" dirty="0"/>
              <a:t>테이블 생성 및 컬럼 초기화</a:t>
            </a:r>
            <a:endParaRPr lang="en-US" altLang="ko-KR" sz="1600" dirty="0"/>
          </a:p>
          <a:p>
            <a:pPr marL="457200" lvl="1" indent="0">
              <a:buNone/>
            </a:pPr>
            <a:r>
              <a:rPr lang="en-US" altLang="ko-KR" sz="1600" b="1" dirty="0"/>
              <a:t>create table </a:t>
            </a:r>
            <a:r>
              <a:rPr lang="en-US" altLang="ko-KR" sz="1600" b="1" dirty="0" err="1"/>
              <a:t>test_lob</a:t>
            </a:r>
            <a:r>
              <a:rPr lang="en-US" altLang="ko-KR" sz="1600" b="1" dirty="0"/>
              <a:t>( id number, </a:t>
            </a:r>
            <a:r>
              <a:rPr lang="en-US" altLang="ko-KR" sz="1600" b="1" dirty="0" err="1"/>
              <a:t>xml_file</a:t>
            </a:r>
            <a:r>
              <a:rPr lang="en-US" altLang="ko-KR" sz="1600" b="1" dirty="0"/>
              <a:t> </a:t>
            </a:r>
            <a:r>
              <a:rPr lang="en-US" altLang="ko-KR" sz="1600" b="1" dirty="0" err="1">
                <a:solidFill>
                  <a:srgbClr val="0070C0"/>
                </a:solidFill>
              </a:rPr>
              <a:t>clob</a:t>
            </a:r>
            <a:r>
              <a:rPr lang="en-US" altLang="ko-KR" sz="1600" b="1" dirty="0"/>
              <a:t>, image </a:t>
            </a:r>
            <a:r>
              <a:rPr lang="en-US" altLang="ko-KR" sz="1600" b="1" dirty="0">
                <a:solidFill>
                  <a:srgbClr val="0070C0"/>
                </a:solidFill>
              </a:rPr>
              <a:t>blob</a:t>
            </a:r>
            <a:r>
              <a:rPr lang="en-US" altLang="ko-KR" sz="1600" b="1" dirty="0"/>
              <a:t>, </a:t>
            </a:r>
            <a:r>
              <a:rPr lang="en-US" altLang="ko-KR" sz="1600" b="1" dirty="0" err="1"/>
              <a:t>log_file</a:t>
            </a:r>
            <a:r>
              <a:rPr lang="en-US" altLang="ko-KR" sz="1600" b="1" dirty="0"/>
              <a:t> </a:t>
            </a:r>
            <a:r>
              <a:rPr lang="en-US" altLang="ko-KR" sz="1600" b="1" dirty="0" err="1">
                <a:solidFill>
                  <a:srgbClr val="0070C0"/>
                </a:solidFill>
              </a:rPr>
              <a:t>bfile</a:t>
            </a:r>
            <a:r>
              <a:rPr lang="en-US" altLang="ko-KR" sz="1600" b="1" dirty="0"/>
              <a:t>);</a:t>
            </a:r>
          </a:p>
          <a:p>
            <a:pPr marL="457200" lvl="1" indent="0">
              <a:buNone/>
            </a:pPr>
            <a:r>
              <a:rPr lang="en-US" altLang="ko-KR" sz="1600" b="1" dirty="0"/>
              <a:t>update </a:t>
            </a:r>
            <a:r>
              <a:rPr lang="en-US" altLang="ko-KR" sz="1600" b="1" dirty="0" err="1"/>
              <a:t>test_lob</a:t>
            </a:r>
            <a:r>
              <a:rPr lang="en-US" altLang="ko-KR" sz="1600" b="1" dirty="0"/>
              <a:t> set </a:t>
            </a:r>
            <a:r>
              <a:rPr lang="en-US" altLang="ko-KR" sz="1600" b="1" dirty="0" err="1"/>
              <a:t>xml_file</a:t>
            </a:r>
            <a:r>
              <a:rPr lang="en-US" altLang="ko-KR" sz="1600" b="1" dirty="0"/>
              <a:t>=</a:t>
            </a:r>
            <a:r>
              <a:rPr lang="en-US" altLang="ko-KR" sz="1600" b="1" dirty="0" err="1">
                <a:solidFill>
                  <a:srgbClr val="0070C0"/>
                </a:solidFill>
              </a:rPr>
              <a:t>empty_clob</a:t>
            </a:r>
            <a:r>
              <a:rPr lang="en-US" altLang="ko-KR" sz="1600" b="1" dirty="0">
                <a:solidFill>
                  <a:srgbClr val="0070C0"/>
                </a:solidFill>
              </a:rPr>
              <a:t>()</a:t>
            </a:r>
            <a:r>
              <a:rPr lang="en-US" altLang="ko-KR" sz="1600" b="1" dirty="0"/>
              <a:t>, image=</a:t>
            </a:r>
            <a:r>
              <a:rPr lang="en-US" altLang="ko-KR" sz="1600" b="1" dirty="0" err="1">
                <a:solidFill>
                  <a:srgbClr val="0070C0"/>
                </a:solidFill>
              </a:rPr>
              <a:t>empty_blob</a:t>
            </a:r>
            <a:r>
              <a:rPr lang="en-US" altLang="ko-KR" sz="1600" b="1" dirty="0">
                <a:solidFill>
                  <a:srgbClr val="0070C0"/>
                </a:solidFill>
              </a:rPr>
              <a:t>()</a:t>
            </a:r>
            <a:r>
              <a:rPr lang="en-US" altLang="ko-KR" sz="1600" b="1" dirty="0"/>
              <a:t>, </a:t>
            </a:r>
            <a:r>
              <a:rPr lang="en-US" altLang="ko-KR" sz="1600" b="1" dirty="0" err="1"/>
              <a:t>log_file</a:t>
            </a:r>
            <a:r>
              <a:rPr lang="en-US" altLang="ko-KR" sz="1600" b="1" dirty="0"/>
              <a:t> =</a:t>
            </a:r>
            <a:r>
              <a:rPr lang="en-US" altLang="ko-KR" sz="1600" b="1" dirty="0" err="1">
                <a:solidFill>
                  <a:srgbClr val="0070C0"/>
                </a:solidFill>
              </a:rPr>
              <a:t>bfilename</a:t>
            </a:r>
            <a:r>
              <a:rPr lang="en-US" altLang="ko-KR" sz="1600" b="1" dirty="0">
                <a:solidFill>
                  <a:srgbClr val="0070C0"/>
                </a:solidFill>
              </a:rPr>
              <a:t>(‘</a:t>
            </a:r>
            <a:r>
              <a:rPr lang="en-US" altLang="ko-KR" sz="1600" b="1" dirty="0" err="1">
                <a:solidFill>
                  <a:srgbClr val="0070C0"/>
                </a:solidFill>
              </a:rPr>
              <a:t>lob_test</a:t>
            </a:r>
            <a:r>
              <a:rPr lang="en-US" altLang="ko-KR" sz="1600" b="1" dirty="0">
                <a:solidFill>
                  <a:srgbClr val="0070C0"/>
                </a:solidFill>
              </a:rPr>
              <a:t>’, ‘test_log.txt’)</a:t>
            </a:r>
            <a:r>
              <a:rPr lang="en-US" altLang="ko-KR" sz="1600" b="1" dirty="0"/>
              <a:t>;</a:t>
            </a:r>
          </a:p>
          <a:p>
            <a:pPr lvl="1"/>
            <a:r>
              <a:rPr lang="ko-KR" altLang="en-US" sz="1400" dirty="0"/>
              <a:t>데이터 저장</a:t>
            </a:r>
            <a:r>
              <a:rPr lang="en-US" altLang="ko-KR" sz="1400" dirty="0"/>
              <a:t> </a:t>
            </a:r>
            <a:r>
              <a:rPr lang="ko-KR" altLang="en-US" sz="1400" dirty="0"/>
              <a:t>및 읽기는 </a:t>
            </a:r>
            <a:r>
              <a:rPr lang="en-US" altLang="ko-KR" sz="1400" dirty="0"/>
              <a:t>DBMS_LOB </a:t>
            </a:r>
            <a:r>
              <a:rPr lang="ko-KR" altLang="en-US" sz="1400" dirty="0"/>
              <a:t>패키지 이용하여 </a:t>
            </a:r>
            <a:r>
              <a:rPr lang="en-US" altLang="ko-KR" sz="1400" dirty="0"/>
              <a:t>PL/SQL</a:t>
            </a:r>
            <a:r>
              <a:rPr lang="ko-KR" altLang="en-US" sz="1400" dirty="0"/>
              <a:t>문 작성해서 처리해야 함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66442E-DECE-42C4-A240-E1B9EBD4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BC96A20-0FA6-4D85-B971-FA53A44B3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744538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문자형 데이터</a:t>
            </a:r>
            <a:r>
              <a:rPr lang="en-US" altLang="ko-KR" sz="3200" dirty="0"/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8847497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A237386-EFC0-4AB2-9A4C-F246275FE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dirty="0"/>
              <a:t>LOB</a:t>
            </a:r>
            <a:r>
              <a:rPr lang="ko-KR" altLang="en-US" dirty="0"/>
              <a:t> 타입의 제한사항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ko-KR" altLang="en-US" dirty="0"/>
              <a:t>기본 키 컬럼으로 사용 불가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altLang="ko-KR" dirty="0"/>
              <a:t>group by, order by </a:t>
            </a:r>
            <a:r>
              <a:rPr lang="ko-KR" altLang="en-US" dirty="0"/>
              <a:t>절에 올 수 없음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altLang="ko-KR" dirty="0"/>
              <a:t>select distinct </a:t>
            </a:r>
            <a:r>
              <a:rPr lang="ko-KR" altLang="en-US" dirty="0"/>
              <a:t>뒤에 올 수 없음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ko-KR" altLang="en-US" dirty="0"/>
              <a:t>조인 조건에 사용될 수 없음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ko-KR" altLang="en-US" dirty="0"/>
              <a:t>집계함수를 사용할 수 없음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ko-KR" altLang="en-US" dirty="0"/>
              <a:t>클러스터 테이블이 될 수 없음</a:t>
            </a:r>
            <a:endParaRPr lang="en-US" altLang="ko-KR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altLang="ko-KR" dirty="0" err="1"/>
              <a:t>varray</a:t>
            </a:r>
            <a:r>
              <a:rPr lang="en-US" altLang="ko-KR" dirty="0"/>
              <a:t> </a:t>
            </a:r>
            <a:r>
              <a:rPr lang="ko-KR" altLang="en-US" dirty="0"/>
              <a:t>타입으로 사용될 수 없음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66442E-DECE-42C4-A240-E1B9EBD4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CBC96A20-0FA6-4D85-B971-FA53A44B3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744538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문자형 데이터</a:t>
            </a:r>
            <a:r>
              <a:rPr lang="en-US" altLang="ko-KR" sz="3200" dirty="0"/>
              <a:t>2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01281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3155F-311C-4E73-86BB-AD234B6B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0994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숫자형 데이터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BCC93C-CC3D-4DCA-9BFE-B25BDD022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3429000"/>
            <a:ext cx="7978022" cy="306387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맑은 고딕" panose="020B0503020000020004" pitchFamily="50" charset="-127"/>
              <a:buChar char="o"/>
            </a:pPr>
            <a:r>
              <a:rPr lang="ko-KR" altLang="en-US" sz="2000" dirty="0"/>
              <a:t>숫자형 데이터 타입에서는 </a:t>
            </a:r>
            <a:r>
              <a:rPr lang="en-US" altLang="ko-KR" sz="2000" b="1" dirty="0">
                <a:solidFill>
                  <a:srgbClr val="0070C0"/>
                </a:solidFill>
              </a:rPr>
              <a:t>number </a:t>
            </a:r>
            <a:r>
              <a:rPr lang="ko-KR" altLang="en-US" sz="2000" b="1" dirty="0">
                <a:solidFill>
                  <a:srgbClr val="0070C0"/>
                </a:solidFill>
              </a:rPr>
              <a:t>타입</a:t>
            </a:r>
            <a:r>
              <a:rPr lang="ko-KR" altLang="en-US" sz="2000" b="1" dirty="0"/>
              <a:t>이 가장 많이 사용됨</a:t>
            </a:r>
            <a:endParaRPr lang="en-US" altLang="ko-KR" sz="2000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ko-KR" sz="1800" b="1" dirty="0">
                <a:solidFill>
                  <a:srgbClr val="0070C0"/>
                </a:solidFill>
              </a:rPr>
              <a:t>precision</a:t>
            </a:r>
            <a:r>
              <a:rPr lang="en-US" altLang="ko-KR" sz="1600" b="1" dirty="0">
                <a:solidFill>
                  <a:srgbClr val="0070C0"/>
                </a:solidFill>
              </a:rPr>
              <a:t>(</a:t>
            </a:r>
            <a:r>
              <a:rPr lang="ko-KR" altLang="en-US" sz="1600" b="1" dirty="0">
                <a:solidFill>
                  <a:srgbClr val="0070C0"/>
                </a:solidFill>
              </a:rPr>
              <a:t>전체 자릿수</a:t>
            </a:r>
            <a:r>
              <a:rPr lang="en-US" altLang="ko-KR" sz="1600" b="1" dirty="0">
                <a:solidFill>
                  <a:srgbClr val="0070C0"/>
                </a:solidFill>
              </a:rPr>
              <a:t>)</a:t>
            </a:r>
            <a:r>
              <a:rPr lang="ko-KR" altLang="en-US" sz="1800" b="1" dirty="0">
                <a:solidFill>
                  <a:srgbClr val="0070C0"/>
                </a:solidFill>
              </a:rPr>
              <a:t>와 </a:t>
            </a:r>
            <a:r>
              <a:rPr lang="en-US" altLang="ko-KR" sz="1800" b="1" dirty="0">
                <a:solidFill>
                  <a:srgbClr val="0070C0"/>
                </a:solidFill>
              </a:rPr>
              <a:t>scale</a:t>
            </a:r>
            <a:r>
              <a:rPr lang="en-US" altLang="ko-KR" sz="1600" b="1" dirty="0">
                <a:solidFill>
                  <a:srgbClr val="0070C0"/>
                </a:solidFill>
              </a:rPr>
              <a:t>(</a:t>
            </a:r>
            <a:r>
              <a:rPr lang="ko-KR" altLang="en-US" sz="1600" b="1" dirty="0">
                <a:solidFill>
                  <a:srgbClr val="0070C0"/>
                </a:solidFill>
              </a:rPr>
              <a:t>소수점 이하 자릿수</a:t>
            </a:r>
            <a:r>
              <a:rPr lang="en-US" altLang="ko-KR" sz="1600" b="1" dirty="0">
                <a:solidFill>
                  <a:srgbClr val="0070C0"/>
                </a:solidFill>
              </a:rPr>
              <a:t>) </a:t>
            </a:r>
            <a:r>
              <a:rPr lang="ko-KR" altLang="en-US" sz="1800" b="1" dirty="0">
                <a:solidFill>
                  <a:srgbClr val="0070C0"/>
                </a:solidFill>
              </a:rPr>
              <a:t>모두 생략된 경우</a:t>
            </a:r>
            <a:r>
              <a:rPr lang="en-US" altLang="ko-KR" sz="1800" dirty="0"/>
              <a:t>:</a:t>
            </a:r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   : </a:t>
            </a:r>
            <a:r>
              <a:rPr lang="ko-KR" altLang="en-US" sz="1500" dirty="0"/>
              <a:t>전체 자릿수는 </a:t>
            </a:r>
            <a:r>
              <a:rPr lang="en-US" altLang="ko-KR" sz="1500" dirty="0"/>
              <a:t>38</a:t>
            </a:r>
            <a:r>
              <a:rPr lang="ko-KR" altLang="en-US" sz="1500" dirty="0"/>
              <a:t>자리 이상의 숫자도 입력 가능하나 정확도는 </a:t>
            </a:r>
            <a:r>
              <a:rPr lang="en-US" altLang="ko-KR" sz="1500" dirty="0"/>
              <a:t>39 </a:t>
            </a:r>
            <a:r>
              <a:rPr lang="ko-KR" altLang="en-US" sz="1500" dirty="0"/>
              <a:t>또는 </a:t>
            </a:r>
            <a:r>
              <a:rPr lang="en-US" altLang="ko-KR" sz="1500" dirty="0"/>
              <a:t>40 </a:t>
            </a:r>
            <a:r>
              <a:rPr lang="ko-KR" altLang="en-US" sz="1500" dirty="0"/>
              <a:t>자리 </a:t>
            </a:r>
            <a:endParaRPr lang="en-US" altLang="ko-KR" sz="1500" dirty="0"/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   </a:t>
            </a:r>
            <a:r>
              <a:rPr lang="ko-KR" altLang="en-US" sz="1600" dirty="0"/>
              <a:t>  </a:t>
            </a:r>
            <a:r>
              <a:rPr lang="ko-KR" altLang="en-US" sz="1500" dirty="0"/>
              <a:t>까지만 보장됨</a:t>
            </a:r>
            <a:endParaRPr lang="en-US" altLang="ko-KR" sz="1500" dirty="0"/>
          </a:p>
          <a:p>
            <a:pPr lvl="1">
              <a:lnSpc>
                <a:spcPct val="100000"/>
              </a:lnSpc>
              <a:spcAft>
                <a:spcPts val="2400"/>
              </a:spcAft>
            </a:pPr>
            <a:r>
              <a:rPr lang="en-US" altLang="ko-KR" sz="1800" b="1" dirty="0">
                <a:solidFill>
                  <a:srgbClr val="0070C0"/>
                </a:solidFill>
              </a:rPr>
              <a:t>precision</a:t>
            </a:r>
            <a:r>
              <a:rPr lang="en-US" altLang="ko-KR" sz="1600" b="1" dirty="0">
                <a:solidFill>
                  <a:srgbClr val="0070C0"/>
                </a:solidFill>
              </a:rPr>
              <a:t>(</a:t>
            </a:r>
            <a:r>
              <a:rPr lang="ko-KR" altLang="en-US" sz="1600" b="1" dirty="0">
                <a:solidFill>
                  <a:srgbClr val="0070C0"/>
                </a:solidFill>
              </a:rPr>
              <a:t>전체 자릿수</a:t>
            </a:r>
            <a:r>
              <a:rPr lang="en-US" altLang="ko-KR" sz="1600" b="1" dirty="0">
                <a:solidFill>
                  <a:srgbClr val="0070C0"/>
                </a:solidFill>
              </a:rPr>
              <a:t>) </a:t>
            </a:r>
            <a:r>
              <a:rPr lang="ko-KR" altLang="en-US" sz="1800" b="1" dirty="0">
                <a:solidFill>
                  <a:srgbClr val="0070C0"/>
                </a:solidFill>
              </a:rPr>
              <a:t>만 설정한 경우</a:t>
            </a:r>
            <a:r>
              <a:rPr lang="en-US" altLang="ko-KR" sz="1600" dirty="0"/>
              <a:t>: </a:t>
            </a:r>
            <a:r>
              <a:rPr lang="ko-KR" altLang="en-US" sz="1500" dirty="0"/>
              <a:t>소수점 이하 자릿수는 </a:t>
            </a:r>
            <a:r>
              <a:rPr lang="en-US" altLang="ko-KR" sz="1500" dirty="0"/>
              <a:t>0</a:t>
            </a:r>
            <a:r>
              <a:rPr lang="ko-KR" altLang="en-US" sz="1500" dirty="0"/>
              <a:t>이 적용됨</a:t>
            </a:r>
            <a:endParaRPr lang="en-US" altLang="ko-KR" sz="1500" dirty="0"/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예</a:t>
            </a:r>
            <a:r>
              <a:rPr lang="en-US" altLang="ko-KR" sz="1800" dirty="0"/>
              <a:t>) create table </a:t>
            </a:r>
            <a:r>
              <a:rPr lang="en-US" altLang="ko-KR" sz="1800" dirty="0" err="1"/>
              <a:t>num_ex</a:t>
            </a:r>
            <a:r>
              <a:rPr lang="en-US" altLang="ko-KR" sz="1800" dirty="0"/>
              <a:t>(n1 number, n2 number(9), n3 number(7, -2));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      insert into </a:t>
            </a:r>
            <a:r>
              <a:rPr lang="en-US" altLang="ko-KR" sz="1800" dirty="0" err="1"/>
              <a:t>num_ex</a:t>
            </a:r>
            <a:r>
              <a:rPr lang="en-US" altLang="ko-KR" sz="1800" dirty="0"/>
              <a:t> values (1234567.89, 1234567.89, 1234567.89);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0899C6-3FE4-48F2-9FDA-24AC4A2C2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29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70E8E72-E676-4989-AECB-2A23A9BF7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2641430"/>
              </p:ext>
            </p:extLst>
          </p:nvPr>
        </p:nvGraphicFramePr>
        <p:xfrm>
          <a:off x="628650" y="1123624"/>
          <a:ext cx="7978022" cy="2133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36340">
                  <a:extLst>
                    <a:ext uri="{9D8B030D-6E8A-4147-A177-3AD203B41FA5}">
                      <a16:colId xmlns:a16="http://schemas.microsoft.com/office/drawing/2014/main" val="1169334709"/>
                    </a:ext>
                  </a:extLst>
                </a:gridCol>
                <a:gridCol w="2988297">
                  <a:extLst>
                    <a:ext uri="{9D8B030D-6E8A-4147-A177-3AD203B41FA5}">
                      <a16:colId xmlns:a16="http://schemas.microsoft.com/office/drawing/2014/main" val="2052664577"/>
                    </a:ext>
                  </a:extLst>
                </a:gridCol>
                <a:gridCol w="1753385">
                  <a:extLst>
                    <a:ext uri="{9D8B030D-6E8A-4147-A177-3AD203B41FA5}">
                      <a16:colId xmlns:a16="http://schemas.microsoft.com/office/drawing/2014/main" val="264988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253034"/>
                  </a:ext>
                </a:extLst>
              </a:tr>
              <a:tr h="2333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binary_float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32bit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부동 소수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4 bytes 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651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binary_double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64bit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부동 소수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8 bytes</a:t>
                      </a:r>
                      <a:endParaRPr lang="ko-KR" altLang="en-US" sz="160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8104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number (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prec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|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prec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,</a:t>
                      </a:r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scale)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가변 숫자 타입</a:t>
                      </a:r>
                      <a:endParaRPr lang="en-US" altLang="ko-KR" sz="1600" b="1" dirty="0">
                        <a:solidFill>
                          <a:srgbClr val="0070C0"/>
                        </a:solidFill>
                        <a:latin typeface="+mn-ea"/>
                        <a:ea typeface="+mn-ea"/>
                      </a:endParaRP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 err="1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prec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전체 자릿수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(1-38)</a:t>
                      </a:r>
                    </a:p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1" dirty="0">
                          <a:solidFill>
                            <a:srgbClr val="0070C0"/>
                          </a:solidFill>
                          <a:latin typeface="+mn-ea"/>
                          <a:ea typeface="+mn-ea"/>
                        </a:rPr>
                        <a:t>scale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소수점 이하 자릿수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(-84-127)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최대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21 bytes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1547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5409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36270B-6D7A-4517-B645-1FB0B79FE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오라클 </a:t>
            </a:r>
            <a:r>
              <a:rPr lang="ko-KR" altLang="en-US" dirty="0" err="1"/>
              <a:t>설치시</a:t>
            </a:r>
            <a:r>
              <a:rPr lang="ko-KR" altLang="en-US" dirty="0"/>
              <a:t> 주의사항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47F50B-D5AB-4E6F-B720-30F6CA20E2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/>
            <a:r>
              <a:rPr lang="ko-KR" altLang="en-US" dirty="0"/>
              <a:t>디렉토리 이름이 한글이면 안됨</a:t>
            </a:r>
          </a:p>
          <a:p>
            <a:pPr lvl="1"/>
            <a:r>
              <a:rPr lang="ko-KR" altLang="en-US" dirty="0"/>
              <a:t>설치 디렉토리 사이의 경로에도 한글이 있으면 안됨</a:t>
            </a:r>
          </a:p>
          <a:p>
            <a:pPr lvl="0"/>
            <a:r>
              <a:rPr lang="ko-KR" altLang="en-US" dirty="0"/>
              <a:t>디렉토리 이름에 공백이 있으면 안됨</a:t>
            </a:r>
          </a:p>
          <a:p>
            <a:pPr lvl="1"/>
            <a:r>
              <a:rPr lang="ko-KR" altLang="en-US" dirty="0"/>
              <a:t>설치 디렉토리 사이의 경로에도 공백이 있으면 안됨</a:t>
            </a:r>
          </a:p>
          <a:p>
            <a:pPr lvl="0"/>
            <a:r>
              <a:rPr lang="ko-KR" altLang="en-US" dirty="0"/>
              <a:t>설치 시 에러 해결</a:t>
            </a:r>
          </a:p>
          <a:p>
            <a:pPr lvl="1"/>
            <a:r>
              <a:rPr lang="en-US" altLang="ko-KR" dirty="0"/>
              <a:t>OS </a:t>
            </a:r>
            <a:r>
              <a:rPr lang="ko-KR" altLang="en-US" dirty="0"/>
              <a:t>밀고 다시 설치</a:t>
            </a:r>
          </a:p>
          <a:p>
            <a:pPr lvl="1"/>
            <a:r>
              <a:rPr lang="en-US" altLang="ko-KR" dirty="0"/>
              <a:t>oracle </a:t>
            </a:r>
            <a:r>
              <a:rPr lang="ko-KR" altLang="en-US" dirty="0"/>
              <a:t>다시 설치</a:t>
            </a:r>
          </a:p>
          <a:p>
            <a:pPr marL="457200" lvl="1" indent="0">
              <a:buNone/>
            </a:pPr>
            <a:r>
              <a:rPr lang="en-US" altLang="ko-KR" dirty="0"/>
              <a:t>   (</a:t>
            </a:r>
            <a:r>
              <a:rPr lang="ko-KR" altLang="en-US" dirty="0"/>
              <a:t>실행순서</a:t>
            </a:r>
            <a:r>
              <a:rPr lang="en-US" altLang="ko-KR" dirty="0"/>
              <a:t>) 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ko-KR" dirty="0"/>
              <a:t>regedit(</a:t>
            </a:r>
            <a:r>
              <a:rPr lang="ko-KR" altLang="en-US" dirty="0"/>
              <a:t>레지스트리 편집기</a:t>
            </a:r>
            <a:r>
              <a:rPr lang="en-US" altLang="ko-KR" dirty="0"/>
              <a:t>)</a:t>
            </a:r>
            <a:r>
              <a:rPr lang="ko-KR" altLang="en-US" dirty="0"/>
              <a:t>에서 </a:t>
            </a:r>
            <a:r>
              <a:rPr lang="en-US" altLang="ko-KR" dirty="0"/>
              <a:t>'oracle'</a:t>
            </a:r>
            <a:r>
              <a:rPr lang="ko-KR" altLang="en-US" dirty="0"/>
              <a:t>관련 파일제거</a:t>
            </a:r>
          </a:p>
          <a:p>
            <a:pPr marL="1371600" lvl="2" indent="-457200">
              <a:buFont typeface="+mj-lt"/>
              <a:buAutoNum type="arabicPeriod"/>
            </a:pPr>
            <a:r>
              <a:rPr lang="ko-KR" altLang="en-US" dirty="0"/>
              <a:t>디렉토리 </a:t>
            </a:r>
            <a:r>
              <a:rPr lang="en-US" altLang="ko-KR" dirty="0"/>
              <a:t>- oracle </a:t>
            </a:r>
            <a:r>
              <a:rPr lang="ko-KR" altLang="en-US" dirty="0"/>
              <a:t>폴더 삭제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altLang="ko-KR" dirty="0"/>
              <a:t>oracle </a:t>
            </a:r>
            <a:r>
              <a:rPr lang="ko-KR" altLang="en-US" dirty="0"/>
              <a:t>다시 설치 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D0BC31-2A0D-4B6C-9FE7-E7CFD47A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7273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3155F-311C-4E73-86BB-AD234B6B0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20994"/>
          </a:xfrm>
        </p:spPr>
        <p:txBody>
          <a:bodyPr>
            <a:noAutofit/>
          </a:bodyPr>
          <a:lstStyle/>
          <a:p>
            <a:r>
              <a:rPr lang="ko-KR" altLang="en-US" sz="3200" dirty="0">
                <a:solidFill>
                  <a:schemeClr val="bg1">
                    <a:lumMod val="65000"/>
                  </a:schemeClr>
                </a:solidFill>
              </a:rPr>
              <a:t>기본 데이터 타입</a:t>
            </a:r>
            <a:r>
              <a:rPr lang="en-US" altLang="ko-KR" sz="32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ko-KR" altLang="en-US" sz="3200" dirty="0"/>
              <a:t>날짜형 데이터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BCC93C-CC3D-4DCA-9BFE-B25BDD022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3996965"/>
            <a:ext cx="7978022" cy="249590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2400"/>
              </a:spcAft>
              <a:buFont typeface="맑은 고딕" panose="020B0503020000020004" pitchFamily="50" charset="-127"/>
              <a:buChar char="o"/>
            </a:pPr>
            <a:r>
              <a:rPr lang="ko-KR" altLang="en-US" sz="2000" dirty="0"/>
              <a:t>날짜형 데이터 타입에서는 </a:t>
            </a:r>
            <a:r>
              <a:rPr lang="en-US" altLang="ko-KR" sz="2000" b="1" dirty="0">
                <a:solidFill>
                  <a:srgbClr val="0070C0"/>
                </a:solidFill>
              </a:rPr>
              <a:t>date </a:t>
            </a:r>
            <a:r>
              <a:rPr lang="ko-KR" altLang="en-US" sz="2000" b="1" dirty="0">
                <a:solidFill>
                  <a:srgbClr val="0070C0"/>
                </a:solidFill>
              </a:rPr>
              <a:t>타입</a:t>
            </a:r>
            <a:r>
              <a:rPr lang="ko-KR" altLang="en-US" sz="2000" dirty="0"/>
              <a:t>이 가장 많이 사용됨</a:t>
            </a:r>
            <a:endParaRPr lang="en-US" altLang="ko-KR" sz="2000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create table </a:t>
            </a:r>
            <a:r>
              <a:rPr lang="en-US" altLang="ko-KR" sz="2000" dirty="0" err="1"/>
              <a:t>date_ex</a:t>
            </a:r>
            <a:r>
              <a:rPr lang="en-US" altLang="ko-KR" sz="2000" dirty="0"/>
              <a:t> (date1 date, time1 timestamp(9));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insert into </a:t>
            </a:r>
            <a:r>
              <a:rPr lang="en-US" altLang="ko-KR" sz="2000" dirty="0" err="1"/>
              <a:t>date_ex</a:t>
            </a:r>
            <a:r>
              <a:rPr lang="en-US" altLang="ko-KR" sz="2000" dirty="0"/>
              <a:t> values(</a:t>
            </a:r>
            <a:r>
              <a:rPr lang="en-US" altLang="ko-KR" sz="2000" dirty="0" err="1"/>
              <a:t>sysdate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sysdate</a:t>
            </a:r>
            <a:r>
              <a:rPr lang="en-US" altLang="ko-KR" sz="2000" dirty="0"/>
              <a:t>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sz="2000" dirty="0"/>
              <a:t>select * from </a:t>
            </a:r>
            <a:r>
              <a:rPr lang="en-US" altLang="ko-KR" sz="2000" dirty="0" err="1"/>
              <a:t>date_ex</a:t>
            </a:r>
            <a:r>
              <a:rPr lang="en-US" altLang="ko-KR" sz="2000" dirty="0"/>
              <a:t>;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0899C6-3FE4-48F2-9FDA-24AC4A2C2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021986-58A0-46D6-876C-14F19CE639C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870E8E72-E676-4989-AECB-2A23A9BF7A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66513"/>
              </p:ext>
            </p:extLst>
          </p:nvPr>
        </p:nvGraphicFramePr>
        <p:xfrm>
          <a:off x="628650" y="1123624"/>
          <a:ext cx="7978022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4929">
                  <a:extLst>
                    <a:ext uri="{9D8B030D-6E8A-4147-A177-3AD203B41FA5}">
                      <a16:colId xmlns:a16="http://schemas.microsoft.com/office/drawing/2014/main" val="1169334709"/>
                    </a:ext>
                  </a:extLst>
                </a:gridCol>
                <a:gridCol w="3667027">
                  <a:extLst>
                    <a:ext uri="{9D8B030D-6E8A-4147-A177-3AD203B41FA5}">
                      <a16:colId xmlns:a16="http://schemas.microsoft.com/office/drawing/2014/main" val="2052664577"/>
                    </a:ext>
                  </a:extLst>
                </a:gridCol>
                <a:gridCol w="2696066">
                  <a:extLst>
                    <a:ext uri="{9D8B030D-6E8A-4147-A177-3AD203B41FA5}">
                      <a16:colId xmlns:a16="http://schemas.microsoft.com/office/drawing/2014/main" val="264988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데이터 타입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길이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3253034"/>
                  </a:ext>
                </a:extLst>
              </a:tr>
              <a:tr h="2333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date </a:t>
                      </a:r>
                      <a:endParaRPr lang="ko-KR" altLang="en-US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고정 길이의 날짜와 시간 데이터 타입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BC 4712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일 부터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9999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년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월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31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일까지 표현 가능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 bytes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이며 표현형태는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NLS_DATE_FORMAT   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파라미터에 명시된 값을 따름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7651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timestamp </a:t>
                      </a:r>
                    </a:p>
                    <a:p>
                      <a:pPr latinLnBrk="1"/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en-US" altLang="ko-KR" sz="1600" b="1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frac_sec_prec</a:t>
                      </a:r>
                      <a:r>
                        <a:rPr lang="en-US" altLang="ko-KR" sz="16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6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밀리 초까지 표현가능한 날짜형    데이터 타입</a:t>
                      </a:r>
                      <a:endParaRPr lang="en-US" altLang="ko-KR" sz="1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frac_sec_prec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에는 초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(second)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정보의 정밀도를 나타내는데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0-9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까지 올 수 있고 디폴트 값은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precision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에 따라 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7-11 bytes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로 디폴트 값은 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NLS_TIMESTAMP_FORMAT 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파라미터에 명시된 값을 따름</a:t>
                      </a:r>
                      <a:endParaRPr lang="ko-KR" altLang="en-US" sz="1600" b="1" dirty="0">
                        <a:solidFill>
                          <a:srgbClr val="FF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81047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9702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530DA0-5977-4F00-BA05-5900027D4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무결성 제약조건</a:t>
            </a:r>
            <a:r>
              <a:rPr lang="en-US" altLang="ko-KR" dirty="0"/>
              <a:t>: </a:t>
            </a:r>
            <a:r>
              <a:rPr lang="ko-KR" altLang="en-US" dirty="0"/>
              <a:t>컬럼 속성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F7051E-621A-4E9E-92FE-70813110BF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800" b="1" dirty="0">
                <a:solidFill>
                  <a:srgbClr val="0070C0"/>
                </a:solidFill>
              </a:rPr>
              <a:t>NULL</a:t>
            </a:r>
            <a:r>
              <a:rPr lang="en-US" altLang="ko-KR" sz="1800" dirty="0"/>
              <a:t>: </a:t>
            </a:r>
            <a:r>
              <a:rPr lang="ko-KR" altLang="en-US" sz="1800" dirty="0"/>
              <a:t>데이터 없음</a:t>
            </a:r>
            <a:r>
              <a:rPr lang="en-US" altLang="ko-KR" sz="1800" dirty="0"/>
              <a:t>, NULL</a:t>
            </a:r>
            <a:r>
              <a:rPr lang="ko-KR" altLang="en-US" sz="1800" dirty="0"/>
              <a:t>을 허용하면 </a:t>
            </a:r>
            <a:r>
              <a:rPr lang="en-US" altLang="ko-KR" sz="1800" dirty="0"/>
              <a:t>NULL, </a:t>
            </a:r>
            <a:r>
              <a:rPr lang="ko-KR" altLang="en-US" sz="1800" dirty="0"/>
              <a:t>허용하지 않으면 </a:t>
            </a:r>
            <a:r>
              <a:rPr lang="en-US" altLang="ko-KR" sz="1800" dirty="0"/>
              <a:t>NOT NULL, </a:t>
            </a:r>
            <a:r>
              <a:rPr lang="ko-KR" altLang="en-US" sz="1800" dirty="0"/>
              <a:t>생략하면 </a:t>
            </a:r>
            <a:r>
              <a:rPr lang="en-US" altLang="ko-KR" sz="1800" dirty="0"/>
              <a:t>NULL</a:t>
            </a:r>
            <a:r>
              <a:rPr lang="ko-KR" altLang="en-US" sz="1800" dirty="0"/>
              <a:t>이 적용됨</a:t>
            </a:r>
            <a:endParaRPr lang="en-US" altLang="ko-KR" sz="1800" dirty="0"/>
          </a:p>
          <a:p>
            <a:r>
              <a:rPr lang="en-US" altLang="ko-KR" sz="1800" b="1" dirty="0">
                <a:solidFill>
                  <a:srgbClr val="0070C0"/>
                </a:solidFill>
              </a:rPr>
              <a:t>UNIQUE</a:t>
            </a:r>
            <a:r>
              <a:rPr lang="en-US" altLang="ko-KR" sz="1800" dirty="0"/>
              <a:t>: </a:t>
            </a:r>
            <a:r>
              <a:rPr lang="ko-KR" altLang="en-US" sz="1800" dirty="0"/>
              <a:t>테이블에 있는 데이터를 유일하게 식별하기 위한 제약조건 중 하나</a:t>
            </a:r>
            <a:r>
              <a:rPr lang="en-US" altLang="ko-KR" sz="1800" dirty="0"/>
              <a:t>. NULL</a:t>
            </a:r>
            <a:r>
              <a:rPr lang="ko-KR" altLang="en-US" sz="1800" dirty="0"/>
              <a:t>값은 비교대상에서 제외됨</a:t>
            </a:r>
            <a:endParaRPr lang="en-US" altLang="ko-KR" sz="1800" dirty="0"/>
          </a:p>
          <a:p>
            <a:r>
              <a:rPr lang="ko-KR" altLang="en-US" sz="1800" b="1" dirty="0">
                <a:solidFill>
                  <a:srgbClr val="0070C0"/>
                </a:solidFill>
              </a:rPr>
              <a:t>기본 키</a:t>
            </a:r>
            <a:r>
              <a:rPr lang="en-US" altLang="ko-KR" sz="1800" dirty="0"/>
              <a:t>: </a:t>
            </a:r>
            <a:r>
              <a:rPr lang="ko-KR" altLang="en-US" sz="1800" dirty="0"/>
              <a:t>테이블에 있는 데이터를 유일하게 식별하기 위한 제약조건 중 하나</a:t>
            </a:r>
            <a:r>
              <a:rPr lang="en-US" altLang="ko-KR" sz="1800" dirty="0"/>
              <a:t>. UNIQUE</a:t>
            </a:r>
            <a:r>
              <a:rPr lang="ko-KR" altLang="en-US" sz="1800" dirty="0"/>
              <a:t>와 다른 점은 </a:t>
            </a:r>
            <a:r>
              <a:rPr lang="ko-KR" altLang="en-US" sz="1800" dirty="0">
                <a:solidFill>
                  <a:srgbClr val="FF0000"/>
                </a:solidFill>
              </a:rPr>
              <a:t>반드시 </a:t>
            </a:r>
            <a:r>
              <a:rPr lang="en-US" altLang="ko-KR" sz="1800" dirty="0">
                <a:solidFill>
                  <a:srgbClr val="FF0000"/>
                </a:solidFill>
              </a:rPr>
              <a:t>NOT NULL </a:t>
            </a:r>
            <a:r>
              <a:rPr lang="ko-KR" altLang="en-US" sz="1800" dirty="0">
                <a:solidFill>
                  <a:srgbClr val="FF0000"/>
                </a:solidFill>
              </a:rPr>
              <a:t>속성을 가짐</a:t>
            </a:r>
            <a:r>
              <a:rPr lang="en-US" altLang="ko-KR" sz="1800" dirty="0"/>
              <a:t>, </a:t>
            </a:r>
            <a:r>
              <a:rPr lang="ko-KR" altLang="en-US" sz="1800" dirty="0"/>
              <a:t>일반적으로 모든 테이블에는 반드시 기본키를 생성하는 것이 원칙임</a:t>
            </a:r>
            <a:endParaRPr lang="en-US" altLang="ko-KR" sz="1800" dirty="0"/>
          </a:p>
          <a:p>
            <a:r>
              <a:rPr lang="ko-KR" altLang="en-US" sz="1800" b="1" dirty="0">
                <a:solidFill>
                  <a:srgbClr val="0070C0"/>
                </a:solidFill>
              </a:rPr>
              <a:t>외래 키</a:t>
            </a:r>
            <a:r>
              <a:rPr lang="en-US" altLang="ko-KR" sz="1800" dirty="0"/>
              <a:t>: </a:t>
            </a:r>
            <a:r>
              <a:rPr lang="ko-KR" altLang="en-US" sz="1800" dirty="0">
                <a:solidFill>
                  <a:srgbClr val="FF0000"/>
                </a:solidFill>
              </a:rPr>
              <a:t>반드시 부모 </a:t>
            </a:r>
            <a:r>
              <a:rPr lang="ko-KR" altLang="en-US" sz="1800" dirty="0" err="1">
                <a:solidFill>
                  <a:srgbClr val="FF0000"/>
                </a:solidFill>
              </a:rPr>
              <a:t>데이블이</a:t>
            </a:r>
            <a:r>
              <a:rPr lang="ko-KR" altLang="en-US" sz="1800" dirty="0">
                <a:solidFill>
                  <a:srgbClr val="FF0000"/>
                </a:solidFill>
              </a:rPr>
              <a:t> 먼저 생성되어 있어야 하며</a:t>
            </a:r>
            <a:r>
              <a:rPr lang="en-US" altLang="ko-KR" sz="1800" dirty="0"/>
              <a:t>, </a:t>
            </a:r>
            <a:r>
              <a:rPr lang="ko-KR" altLang="en-US" sz="1800" dirty="0"/>
              <a:t>참조하는 부모 테이블의 컬럼은 </a:t>
            </a:r>
            <a:r>
              <a:rPr lang="ko-KR" altLang="en-US" sz="1800" dirty="0">
                <a:solidFill>
                  <a:srgbClr val="0070C0"/>
                </a:solidFill>
              </a:rPr>
              <a:t>반드시 기본 키 또는 </a:t>
            </a:r>
            <a:r>
              <a:rPr lang="en-US" altLang="ko-KR" sz="1800" dirty="0">
                <a:solidFill>
                  <a:srgbClr val="0070C0"/>
                </a:solidFill>
              </a:rPr>
              <a:t>UNIQUE </a:t>
            </a:r>
            <a:r>
              <a:rPr lang="ko-KR" altLang="en-US" sz="1800" dirty="0">
                <a:solidFill>
                  <a:srgbClr val="0070C0"/>
                </a:solidFill>
              </a:rPr>
              <a:t>키</a:t>
            </a:r>
            <a:r>
              <a:rPr lang="ko-KR" altLang="en-US" sz="1800" dirty="0"/>
              <a:t>이어야 함</a:t>
            </a:r>
            <a:endParaRPr lang="en-US" altLang="ko-KR" sz="1800" dirty="0"/>
          </a:p>
          <a:p>
            <a:r>
              <a:rPr lang="en-US" altLang="ko-KR" sz="1800" b="1" dirty="0">
                <a:solidFill>
                  <a:srgbClr val="0070C0"/>
                </a:solidFill>
              </a:rPr>
              <a:t>CHECK</a:t>
            </a:r>
            <a:r>
              <a:rPr lang="en-US" altLang="ko-KR" sz="1800" dirty="0"/>
              <a:t>: </a:t>
            </a:r>
            <a:r>
              <a:rPr lang="ko-KR" altLang="en-US" sz="1800" dirty="0"/>
              <a:t>입력되는 값을 체크하여 일정한 조건에 해당되는 값만 입력될 수 있게 하는 제약조건</a:t>
            </a:r>
            <a:endParaRPr lang="en-US" altLang="ko-KR" sz="1800" dirty="0"/>
          </a:p>
          <a:p>
            <a:pPr>
              <a:lnSpc>
                <a:spcPct val="100000"/>
              </a:lnSpc>
            </a:pPr>
            <a:r>
              <a:rPr lang="en-US" altLang="ko-KR" sz="1800" b="1" dirty="0">
                <a:solidFill>
                  <a:srgbClr val="0070C0"/>
                </a:solidFill>
              </a:rPr>
              <a:t>DEFAULT</a:t>
            </a:r>
            <a:r>
              <a:rPr lang="en-US" altLang="ko-KR" sz="1800" dirty="0"/>
              <a:t>: </a:t>
            </a:r>
            <a:r>
              <a:rPr lang="ko-KR" altLang="en-US" sz="1800" dirty="0"/>
              <a:t>무결성 제약조건에 포함되지 않는 컬럼 속성</a:t>
            </a:r>
            <a:r>
              <a:rPr lang="en-US" altLang="ko-KR" sz="1800" dirty="0"/>
              <a:t>, </a:t>
            </a:r>
            <a:r>
              <a:rPr lang="ko-KR" altLang="en-US" sz="1800" dirty="0"/>
              <a:t>컬럼에 특정 값을 </a:t>
            </a:r>
            <a:r>
              <a:rPr lang="ko-KR" altLang="en-US" sz="1800" dirty="0" err="1"/>
              <a:t>디폴트값으로</a:t>
            </a:r>
            <a:r>
              <a:rPr lang="ko-KR" altLang="en-US" sz="1800" dirty="0"/>
              <a:t> 설정하면 테이블에 데이터를 입력할 때 해당 컬럼에 값을 입력하지 않을 경우 디폴트 값이 입력됨</a:t>
            </a:r>
            <a:endParaRPr lang="en-US" altLang="ko-KR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D311C4-4324-4D00-AFD3-B10A0DC5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8354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EE178E-23C2-4492-ACC7-BB4E21A75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무결성 제약조건 예제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F2C3EF-038C-479F-9266-EA376C47E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57" y="1127177"/>
            <a:ext cx="8981886" cy="528333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create table </a:t>
            </a:r>
            <a:r>
              <a:rPr lang="en-US" altLang="ko-KR" sz="1800" b="1" dirty="0"/>
              <a:t>department</a:t>
            </a:r>
            <a:r>
              <a:rPr lang="en-US" altLang="ko-KR" sz="1800" dirty="0"/>
              <a:t> (</a:t>
            </a:r>
            <a:r>
              <a:rPr lang="en-US" altLang="ko-KR" sz="1800" b="1" dirty="0" err="1"/>
              <a:t>department_id</a:t>
            </a:r>
            <a:r>
              <a:rPr lang="en-US" altLang="ko-KR" sz="1800" b="1" dirty="0"/>
              <a:t> </a:t>
            </a:r>
            <a:r>
              <a:rPr lang="en-US" altLang="ko-KR" sz="1800" dirty="0"/>
              <a:t>number(4) </a:t>
            </a:r>
            <a:r>
              <a:rPr lang="en-US" altLang="ko-KR" sz="1800" b="1" dirty="0">
                <a:solidFill>
                  <a:srgbClr val="0070C0"/>
                </a:solidFill>
              </a:rPr>
              <a:t>primary key</a:t>
            </a:r>
            <a:r>
              <a:rPr lang="en-US" altLang="ko-KR" sz="1800" dirty="0"/>
              <a:t>, 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    	</a:t>
            </a:r>
            <a:r>
              <a:rPr lang="en-US" altLang="ko-KR" sz="1800" b="1" dirty="0" err="1"/>
              <a:t>department_name</a:t>
            </a:r>
            <a:r>
              <a:rPr lang="en-US" altLang="ko-KR" sz="1800" dirty="0"/>
              <a:t> varchar2(30) </a:t>
            </a:r>
            <a:r>
              <a:rPr lang="en-US" altLang="ko-KR" sz="1800" b="1" dirty="0">
                <a:solidFill>
                  <a:srgbClr val="0070C0"/>
                </a:solidFill>
              </a:rPr>
              <a:t>not null</a:t>
            </a:r>
            <a:r>
              <a:rPr lang="en-US" altLang="ko-KR" sz="1800" dirty="0"/>
              <a:t>);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b="1" dirty="0">
                <a:solidFill>
                  <a:srgbClr val="00B050"/>
                </a:solidFill>
              </a:rPr>
              <a:t>insert into department values (110, '</a:t>
            </a:r>
            <a:r>
              <a:rPr lang="ko-KR" altLang="en-US" sz="1800" b="1" dirty="0">
                <a:solidFill>
                  <a:srgbClr val="00B050"/>
                </a:solidFill>
              </a:rPr>
              <a:t>출판부</a:t>
            </a:r>
            <a:r>
              <a:rPr lang="en-US" altLang="ko-KR" sz="1800" b="1" dirty="0">
                <a:solidFill>
                  <a:srgbClr val="00B050"/>
                </a:solidFill>
              </a:rPr>
              <a:t>');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create table </a:t>
            </a:r>
            <a:r>
              <a:rPr lang="en-US" altLang="ko-KR" sz="1800" b="1" dirty="0" err="1"/>
              <a:t>integrity_ex</a:t>
            </a:r>
            <a:r>
              <a:rPr lang="en-US" altLang="ko-KR" sz="1800" b="1" dirty="0"/>
              <a:t> </a:t>
            </a:r>
            <a:r>
              <a:rPr lang="en-US" altLang="ko-KR" sz="1800" dirty="0"/>
              <a:t>(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/>
              <a:t>id</a:t>
            </a:r>
            <a:r>
              <a:rPr lang="en-US" altLang="ko-KR" sz="1800" dirty="0"/>
              <a:t> varchar2(10) constraint </a:t>
            </a:r>
            <a:r>
              <a:rPr lang="en-US" altLang="ko-KR" sz="1800" dirty="0" err="1"/>
              <a:t>pk_integrity_ex</a:t>
            </a:r>
            <a:r>
              <a:rPr lang="en-US" altLang="ko-KR" sz="1800" dirty="0"/>
              <a:t> </a:t>
            </a:r>
            <a:r>
              <a:rPr lang="en-US" altLang="ko-KR" sz="1800" b="1" dirty="0">
                <a:solidFill>
                  <a:srgbClr val="0070C0"/>
                </a:solidFill>
              </a:rPr>
              <a:t>primary key</a:t>
            </a:r>
            <a:r>
              <a:rPr lang="en-US" altLang="ko-KR" sz="1800" dirty="0"/>
              <a:t>,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/>
              <a:t>name</a:t>
            </a:r>
            <a:r>
              <a:rPr lang="en-US" altLang="ko-KR" sz="1800" dirty="0"/>
              <a:t> varchar2(15) </a:t>
            </a:r>
            <a:r>
              <a:rPr lang="en-US" altLang="ko-KR" sz="1800" b="1" dirty="0">
                <a:solidFill>
                  <a:srgbClr val="0070C0"/>
                </a:solidFill>
              </a:rPr>
              <a:t>not null</a:t>
            </a:r>
            <a:r>
              <a:rPr lang="en-US" altLang="ko-KR" sz="1800" dirty="0"/>
              <a:t>,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/>
              <a:t>email</a:t>
            </a:r>
            <a:r>
              <a:rPr lang="en-US" altLang="ko-KR" sz="1800" dirty="0"/>
              <a:t> varchar2(20) </a:t>
            </a:r>
            <a:r>
              <a:rPr lang="en-US" altLang="ko-KR" sz="1800" b="1" dirty="0">
                <a:solidFill>
                  <a:srgbClr val="0070C0"/>
                </a:solidFill>
              </a:rPr>
              <a:t>unique</a:t>
            </a:r>
            <a:r>
              <a:rPr lang="en-US" altLang="ko-KR" sz="1800" dirty="0"/>
              <a:t>,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 err="1"/>
              <a:t>department_id</a:t>
            </a:r>
            <a:r>
              <a:rPr lang="en-US" altLang="ko-KR" sz="1800" b="1" dirty="0"/>
              <a:t> </a:t>
            </a:r>
            <a:r>
              <a:rPr lang="en-US" altLang="ko-KR" sz="1800" dirty="0"/>
              <a:t>number(4) constraint </a:t>
            </a:r>
            <a:r>
              <a:rPr lang="en-US" altLang="ko-KR" sz="1800" b="1" dirty="0" err="1">
                <a:solidFill>
                  <a:srgbClr val="0070C0"/>
                </a:solidFill>
              </a:rPr>
              <a:t>fk_department</a:t>
            </a:r>
            <a:r>
              <a:rPr lang="en-US" altLang="ko-KR" sz="1800" dirty="0"/>
              <a:t> 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    </a:t>
            </a:r>
            <a:r>
              <a:rPr lang="en-US" altLang="ko-KR" sz="1800" b="1" dirty="0">
                <a:solidFill>
                  <a:srgbClr val="0070C0"/>
                </a:solidFill>
              </a:rPr>
              <a:t>references</a:t>
            </a:r>
            <a:r>
              <a:rPr lang="en-US" altLang="ko-KR" sz="1800" dirty="0"/>
              <a:t> department (</a:t>
            </a:r>
            <a:r>
              <a:rPr lang="en-US" altLang="ko-KR" sz="1800" dirty="0" err="1"/>
              <a:t>department_id</a:t>
            </a:r>
            <a:r>
              <a:rPr lang="en-US" altLang="ko-KR" sz="1800" dirty="0"/>
              <a:t>),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/>
              <a:t>gender</a:t>
            </a:r>
            <a:r>
              <a:rPr lang="en-US" altLang="ko-KR" sz="1800" dirty="0"/>
              <a:t> varchar2(10) </a:t>
            </a:r>
            <a:r>
              <a:rPr lang="en-US" altLang="ko-KR" sz="1800" b="1" dirty="0">
                <a:solidFill>
                  <a:srgbClr val="0070C0"/>
                </a:solidFill>
              </a:rPr>
              <a:t>not null 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    constraint </a:t>
            </a:r>
            <a:r>
              <a:rPr lang="en-US" altLang="ko-KR" sz="1800" dirty="0" err="1"/>
              <a:t>check_gender</a:t>
            </a:r>
            <a:r>
              <a:rPr lang="en-US" altLang="ko-KR" sz="1800" dirty="0"/>
              <a:t> </a:t>
            </a:r>
            <a:r>
              <a:rPr lang="en-US" altLang="ko-KR" sz="1800" b="1" dirty="0">
                <a:solidFill>
                  <a:srgbClr val="0070C0"/>
                </a:solidFill>
              </a:rPr>
              <a:t>check </a:t>
            </a:r>
            <a:r>
              <a:rPr lang="en-US" altLang="ko-KR" sz="1800" dirty="0"/>
              <a:t>(gender in ('</a:t>
            </a:r>
            <a:r>
              <a:rPr lang="ko-KR" altLang="en-US" sz="1800" dirty="0"/>
              <a:t>남성</a:t>
            </a:r>
            <a:r>
              <a:rPr lang="en-US" altLang="ko-KR" sz="1800" dirty="0"/>
              <a:t>','</a:t>
            </a:r>
            <a:r>
              <a:rPr lang="ko-KR" altLang="en-US" sz="1800" dirty="0"/>
              <a:t>여성</a:t>
            </a:r>
            <a:r>
              <a:rPr lang="en-US" altLang="ko-KR" sz="1800" dirty="0"/>
              <a:t>')),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	</a:t>
            </a:r>
            <a:r>
              <a:rPr lang="en-US" altLang="ko-KR" sz="1800" b="1" dirty="0" err="1"/>
              <a:t>hire_date</a:t>
            </a:r>
            <a:r>
              <a:rPr lang="en-US" altLang="ko-KR" sz="1800" dirty="0"/>
              <a:t> date </a:t>
            </a:r>
            <a:r>
              <a:rPr lang="en-US" altLang="ko-KR" sz="1800" b="1" dirty="0">
                <a:solidFill>
                  <a:srgbClr val="0070C0"/>
                </a:solidFill>
              </a:rPr>
              <a:t>default</a:t>
            </a:r>
            <a:r>
              <a:rPr lang="en-US" altLang="ko-KR" sz="1800" dirty="0"/>
              <a:t> </a:t>
            </a:r>
            <a:r>
              <a:rPr lang="en-US" altLang="ko-KR" sz="1800" dirty="0" err="1"/>
              <a:t>sysdate</a:t>
            </a:r>
            <a:endParaRPr lang="en-US" altLang="ko-KR" sz="1800" dirty="0"/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800" dirty="0"/>
              <a:t>);</a:t>
            </a:r>
          </a:p>
          <a:p>
            <a:pPr marL="0" indent="0">
              <a:lnSpc>
                <a:spcPct val="110000"/>
              </a:lnSpc>
              <a:spcAft>
                <a:spcPts val="300"/>
              </a:spcAft>
              <a:buNone/>
            </a:pPr>
            <a:r>
              <a:rPr lang="en-US" altLang="ko-KR" sz="1600" b="1" dirty="0">
                <a:solidFill>
                  <a:srgbClr val="00B050"/>
                </a:solidFill>
              </a:rPr>
              <a:t>insert into </a:t>
            </a:r>
            <a:r>
              <a:rPr lang="en-US" altLang="ko-KR" sz="1600" b="1" dirty="0" err="1">
                <a:solidFill>
                  <a:srgbClr val="00B050"/>
                </a:solidFill>
              </a:rPr>
              <a:t>integrity_ex</a:t>
            </a:r>
            <a:r>
              <a:rPr lang="en-US" altLang="ko-KR" sz="1600" b="1" dirty="0">
                <a:solidFill>
                  <a:srgbClr val="00B050"/>
                </a:solidFill>
              </a:rPr>
              <a:t> values('hong1235','</a:t>
            </a:r>
            <a:r>
              <a:rPr lang="ko-KR" altLang="en-US" sz="1600" b="1" dirty="0">
                <a:solidFill>
                  <a:srgbClr val="00B050"/>
                </a:solidFill>
              </a:rPr>
              <a:t>홍길동</a:t>
            </a:r>
            <a:r>
              <a:rPr lang="en-US" altLang="ko-KR" sz="1600" b="1" dirty="0">
                <a:solidFill>
                  <a:srgbClr val="00B050"/>
                </a:solidFill>
              </a:rPr>
              <a:t>2','hong2@naver.com',110,'</a:t>
            </a:r>
            <a:r>
              <a:rPr lang="ko-KR" altLang="en-US" sz="1600" b="1" dirty="0">
                <a:solidFill>
                  <a:srgbClr val="00B050"/>
                </a:solidFill>
              </a:rPr>
              <a:t>남성</a:t>
            </a:r>
            <a:r>
              <a:rPr lang="en-US" altLang="ko-KR" sz="1600" b="1" dirty="0">
                <a:solidFill>
                  <a:srgbClr val="00B050"/>
                </a:solidFill>
              </a:rPr>
              <a:t>',</a:t>
            </a:r>
            <a:r>
              <a:rPr lang="en-US" altLang="ko-KR" sz="1600" b="1" dirty="0" err="1">
                <a:solidFill>
                  <a:srgbClr val="00B050"/>
                </a:solidFill>
              </a:rPr>
              <a:t>sysdate</a:t>
            </a:r>
            <a:r>
              <a:rPr lang="en-US" altLang="ko-KR" sz="1600" b="1" dirty="0">
                <a:solidFill>
                  <a:srgbClr val="00B050"/>
                </a:solidFill>
              </a:rPr>
              <a:t>);</a:t>
            </a:r>
          </a:p>
          <a:p>
            <a:pPr marL="0" marR="0" lvl="0" indent="0" algn="l" defTabSz="914400" rtl="0" eaLnBrk="1" fontAlgn="auto" latinLnBrk="1" hangingPunct="1">
              <a:lnSpc>
                <a:spcPct val="11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 typeface="Calibri" panose="020F0502020204030204" pitchFamily="34" charset="0"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insert into </a:t>
            </a:r>
            <a:r>
              <a:rPr kumimoji="0" lang="en-US" altLang="ko-KR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integrity_ex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(id, name, gender) values('hong1236',’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홍길동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2','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남성</a:t>
            </a: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');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15E77EA-A7FD-4070-A6C9-3B01147F0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44273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11274-DC81-4066-B9A9-C1EE6AEEC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</a:t>
            </a:r>
            <a:r>
              <a:rPr lang="ko-KR" altLang="en-US" dirty="0"/>
              <a:t>정규화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B0C671-210A-4DE1-AA6D-6C66E7012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ko-KR" altLang="en-US" sz="2200" b="1" dirty="0">
                <a:solidFill>
                  <a:srgbClr val="0070C0"/>
                </a:solidFill>
              </a:rPr>
              <a:t>고유한 식별자</a:t>
            </a:r>
            <a:r>
              <a:rPr lang="en-US" altLang="ko-KR" sz="2200" b="1" dirty="0">
                <a:solidFill>
                  <a:srgbClr val="0070C0"/>
                </a:solidFill>
              </a:rPr>
              <a:t>(</a:t>
            </a:r>
            <a:r>
              <a:rPr lang="ko-KR" altLang="en-US" sz="2200" b="1" dirty="0">
                <a:solidFill>
                  <a:srgbClr val="0070C0"/>
                </a:solidFill>
              </a:rPr>
              <a:t>기본 키</a:t>
            </a:r>
            <a:r>
              <a:rPr lang="en-US" altLang="ko-KR" sz="2200" b="1" dirty="0">
                <a:solidFill>
                  <a:srgbClr val="0070C0"/>
                </a:solidFill>
              </a:rPr>
              <a:t>)</a:t>
            </a:r>
            <a:r>
              <a:rPr lang="ko-KR" altLang="en-US" sz="2200" b="1" dirty="0">
                <a:solidFill>
                  <a:srgbClr val="0070C0"/>
                </a:solidFill>
              </a:rPr>
              <a:t>를 가지는 테이블에 대하여 더 이상 분리할  수 없는 상태로 나눔</a:t>
            </a:r>
            <a:r>
              <a:rPr lang="ko-KR" altLang="en-US" sz="2200" dirty="0"/>
              <a:t>으로써 데이터 모델을 보다 효율적으로 개선시켜  나가는 과정</a:t>
            </a:r>
            <a:endParaRPr lang="en-US" altLang="ko-KR" sz="2200" dirty="0"/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ko-KR" altLang="en-US" sz="2200" dirty="0"/>
              <a:t>무결성을 확보하고 중복성을 배제하여 테이블에 정확한 데이터가   저장되도록 하기 위함</a:t>
            </a:r>
            <a:endParaRPr lang="ko-KR" altLang="en-US" dirty="0"/>
          </a:p>
          <a:p>
            <a:pPr>
              <a:lnSpc>
                <a:spcPct val="160000"/>
              </a:lnSpc>
              <a:spcAft>
                <a:spcPts val="0"/>
              </a:spcAft>
            </a:pPr>
            <a:r>
              <a:rPr lang="ko-KR" altLang="en-US" sz="2200" dirty="0"/>
              <a:t>장단점</a:t>
            </a:r>
          </a:p>
          <a:p>
            <a:pPr lvl="1">
              <a:lnSpc>
                <a:spcPct val="160000"/>
              </a:lnSpc>
              <a:spcAft>
                <a:spcPts val="0"/>
              </a:spcAft>
            </a:pPr>
            <a:r>
              <a:rPr lang="ko-KR" altLang="en-US" sz="1900" dirty="0"/>
              <a:t>데이터의 양이 감소</a:t>
            </a:r>
          </a:p>
          <a:p>
            <a:pPr lvl="1">
              <a:lnSpc>
                <a:spcPct val="160000"/>
              </a:lnSpc>
              <a:spcAft>
                <a:spcPts val="0"/>
              </a:spcAft>
            </a:pPr>
            <a:r>
              <a:rPr lang="ko-KR" altLang="en-US" sz="1900" dirty="0"/>
              <a:t>데이터 갱신 속도 향상</a:t>
            </a:r>
          </a:p>
          <a:p>
            <a:pPr lvl="1">
              <a:lnSpc>
                <a:spcPct val="160000"/>
              </a:lnSpc>
              <a:spcAft>
                <a:spcPts val="0"/>
              </a:spcAft>
            </a:pPr>
            <a:r>
              <a:rPr lang="ko-KR" altLang="en-US" sz="1900" dirty="0"/>
              <a:t>데이터 일관성 유지 용이</a:t>
            </a:r>
          </a:p>
          <a:p>
            <a:pPr lvl="1">
              <a:lnSpc>
                <a:spcPct val="160000"/>
              </a:lnSpc>
              <a:spcAft>
                <a:spcPts val="0"/>
              </a:spcAft>
            </a:pPr>
            <a:r>
              <a:rPr lang="ko-KR" altLang="en-US" sz="1900" dirty="0"/>
              <a:t>관계된 여러 속성을 동시에 조회하는 작업을 수행하기 위해 </a:t>
            </a:r>
          </a:p>
          <a:p>
            <a:pPr marL="457200" lvl="1" indent="0">
              <a:lnSpc>
                <a:spcPct val="160000"/>
              </a:lnSpc>
              <a:spcAft>
                <a:spcPts val="600"/>
              </a:spcAft>
              <a:buNone/>
            </a:pPr>
            <a:r>
              <a:rPr lang="ko-KR" altLang="en-US" sz="1900" dirty="0"/>
              <a:t>   여러 테이블을 </a:t>
            </a:r>
            <a:r>
              <a:rPr lang="en-US" altLang="ko-KR" sz="1900" dirty="0"/>
              <a:t>JOIN </a:t>
            </a:r>
            <a:r>
              <a:rPr lang="ko-KR" altLang="en-US" sz="1900" dirty="0"/>
              <a:t>하는 작업의 어려움이 있음</a:t>
            </a:r>
            <a:endParaRPr lang="ko-KR" altLang="en-US" dirty="0"/>
          </a:p>
          <a:p>
            <a:pPr>
              <a:lnSpc>
                <a:spcPct val="160000"/>
              </a:lnSpc>
              <a:spcAft>
                <a:spcPts val="600"/>
              </a:spcAft>
            </a:pPr>
            <a:r>
              <a:rPr lang="ko-KR" altLang="en-US" sz="2200" dirty="0"/>
              <a:t>단계</a:t>
            </a:r>
            <a:r>
              <a:rPr lang="en-US" altLang="ko-KR" dirty="0"/>
              <a:t>: </a:t>
            </a:r>
            <a:r>
              <a:rPr lang="en-US" altLang="ko-KR" sz="1900" dirty="0"/>
              <a:t>1-</a:t>
            </a:r>
            <a:r>
              <a:rPr lang="ko-KR" altLang="en-US" sz="1900" dirty="0"/>
              <a:t> </a:t>
            </a:r>
            <a:r>
              <a:rPr lang="en-US" altLang="ko-KR" sz="1900" dirty="0"/>
              <a:t>3</a:t>
            </a:r>
            <a:r>
              <a:rPr lang="ko-KR" altLang="en-US" sz="1900" dirty="0"/>
              <a:t>차 정규화까지 사용됨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C07C01-1A7C-4979-8831-D85EACBC6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7671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67796C-0994-4758-8867-A16B4985A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1-3</a:t>
            </a:r>
            <a:r>
              <a:rPr lang="ko-KR" altLang="en-US" dirty="0"/>
              <a:t>차 정규화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643E74-2327-4AFE-B06D-56B369DCB3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제 </a:t>
            </a:r>
            <a:r>
              <a:rPr lang="en-US" altLang="ko-KR" sz="2000" b="1" dirty="0">
                <a:solidFill>
                  <a:srgbClr val="0070C0"/>
                </a:solidFill>
              </a:rPr>
              <a:t>1 </a:t>
            </a:r>
            <a:r>
              <a:rPr lang="ko-KR" altLang="en-US" sz="2000" b="1" dirty="0">
                <a:solidFill>
                  <a:srgbClr val="0070C0"/>
                </a:solidFill>
              </a:rPr>
              <a:t>정규화                  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개체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테이블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속성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컬럼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), 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식별자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 키</a:t>
            </a:r>
            <a:r>
              <a:rPr lang="en-US" altLang="ko-KR" sz="1400" dirty="0">
                <a:solidFill>
                  <a:srgbClr val="0070C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, Primary Key)</a:t>
            </a:r>
            <a:endParaRPr lang="ko-KR" altLang="en-US" sz="1800" dirty="0">
              <a:solidFill>
                <a:srgbClr val="0070C0"/>
              </a:solidFill>
            </a:endParaRPr>
          </a:p>
          <a:p>
            <a:pPr lvl="1">
              <a:lnSpc>
                <a:spcPct val="110000"/>
              </a:lnSpc>
              <a:spcAft>
                <a:spcPts val="2400"/>
              </a:spcAft>
            </a:pPr>
            <a:r>
              <a:rPr lang="ko-KR" altLang="en-US" b="1" dirty="0">
                <a:solidFill>
                  <a:srgbClr val="0070C0"/>
                </a:solidFill>
              </a:rPr>
              <a:t>개체</a:t>
            </a:r>
            <a:r>
              <a:rPr lang="ko-KR" altLang="en-US" dirty="0"/>
              <a:t>에서 반복되는 </a:t>
            </a:r>
            <a:r>
              <a:rPr lang="ko-KR" altLang="en-US" b="1" dirty="0">
                <a:solidFill>
                  <a:srgbClr val="0070C0"/>
                </a:solidFill>
              </a:rPr>
              <a:t>속성</a:t>
            </a:r>
            <a:r>
              <a:rPr lang="ko-KR" altLang="en-US" dirty="0"/>
              <a:t>을 별도로 분리함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제 </a:t>
            </a:r>
            <a:r>
              <a:rPr lang="en-US" altLang="ko-KR" sz="2000" b="1" dirty="0">
                <a:solidFill>
                  <a:srgbClr val="0070C0"/>
                </a:solidFill>
              </a:rPr>
              <a:t>2 </a:t>
            </a:r>
            <a:r>
              <a:rPr lang="ko-KR" altLang="en-US" sz="2000" b="1" dirty="0">
                <a:solidFill>
                  <a:srgbClr val="0070C0"/>
                </a:solidFill>
              </a:rPr>
              <a:t>정규화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ko-KR" altLang="en-US" b="1" dirty="0">
                <a:solidFill>
                  <a:srgbClr val="0070C0"/>
                </a:solidFill>
              </a:rPr>
              <a:t>개체</a:t>
            </a:r>
            <a:r>
              <a:rPr lang="ko-KR" altLang="en-US" dirty="0"/>
              <a:t>에서</a:t>
            </a:r>
            <a:r>
              <a:rPr lang="ko-KR" altLang="en-US" b="1" dirty="0"/>
              <a:t> 부분 함수적 종속성</a:t>
            </a:r>
            <a:r>
              <a:rPr lang="ko-KR" altLang="en-US" dirty="0"/>
              <a:t>을 제거함</a:t>
            </a:r>
            <a:endParaRPr lang="en-US" altLang="ko-KR" dirty="0"/>
          </a:p>
          <a:p>
            <a:pPr lvl="1">
              <a:lnSpc>
                <a:spcPct val="110000"/>
              </a:lnSpc>
              <a:spcAft>
                <a:spcPts val="2400"/>
              </a:spcAft>
            </a:pPr>
            <a:r>
              <a:rPr lang="ko-KR" altLang="en-US" dirty="0"/>
              <a:t>정규화가 이루어지고 나면 부모 </a:t>
            </a:r>
            <a:r>
              <a:rPr lang="ko-KR" altLang="en-US" b="1" dirty="0">
                <a:solidFill>
                  <a:srgbClr val="0070C0"/>
                </a:solidFill>
              </a:rPr>
              <a:t>개체</a:t>
            </a:r>
            <a:r>
              <a:rPr lang="ko-KR" altLang="en-US" dirty="0"/>
              <a:t>로 분리됨</a:t>
            </a:r>
            <a:endParaRPr lang="en-US" altLang="ko-KR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ko-KR" altLang="en-US" sz="2000" b="1" dirty="0">
                <a:solidFill>
                  <a:srgbClr val="0070C0"/>
                </a:solidFill>
              </a:rPr>
              <a:t>제 </a:t>
            </a:r>
            <a:r>
              <a:rPr lang="en-US" altLang="ko-KR" sz="2000" b="1" dirty="0">
                <a:solidFill>
                  <a:srgbClr val="0070C0"/>
                </a:solidFill>
              </a:rPr>
              <a:t>3 </a:t>
            </a:r>
            <a:r>
              <a:rPr lang="ko-KR" altLang="en-US" sz="2000" b="1" dirty="0">
                <a:solidFill>
                  <a:srgbClr val="0070C0"/>
                </a:solidFill>
              </a:rPr>
              <a:t>정규화</a:t>
            </a:r>
          </a:p>
          <a:p>
            <a:pPr lvl="1">
              <a:lnSpc>
                <a:spcPct val="110000"/>
              </a:lnSpc>
              <a:spcAft>
                <a:spcPts val="2400"/>
              </a:spcAft>
            </a:pPr>
            <a:r>
              <a:rPr lang="ko-KR" altLang="en-US" b="1" dirty="0">
                <a:solidFill>
                  <a:srgbClr val="0070C0"/>
                </a:solidFill>
              </a:rPr>
              <a:t>개체</a:t>
            </a:r>
            <a:r>
              <a:rPr lang="ko-KR" altLang="en-US" dirty="0"/>
              <a:t>에서</a:t>
            </a:r>
            <a:r>
              <a:rPr lang="ko-KR" altLang="en-US" b="1" dirty="0">
                <a:solidFill>
                  <a:srgbClr val="0070C0"/>
                </a:solidFill>
              </a:rPr>
              <a:t> 식별자</a:t>
            </a:r>
            <a:r>
              <a:rPr lang="ko-KR" altLang="en-US" dirty="0"/>
              <a:t>에 종속되지 않은 속성은 제거함</a:t>
            </a:r>
            <a:endParaRPr lang="en-US" altLang="ko-KR" dirty="0"/>
          </a:p>
          <a:p>
            <a:pPr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1800" b="1" dirty="0"/>
              <a:t>함수종속</a:t>
            </a:r>
            <a:r>
              <a:rPr lang="en-US" altLang="ko-KR" sz="1800" dirty="0"/>
              <a:t>: </a:t>
            </a:r>
            <a:r>
              <a:rPr lang="ko-KR" altLang="en-US" sz="1800" dirty="0"/>
              <a:t>속성들 각각의 값에 대해 식별자 값이 오직 하나만 연관될 때 식별자는 속성들에 함수종속</a:t>
            </a:r>
          </a:p>
          <a:p>
            <a:pPr>
              <a:lnSpc>
                <a:spcPct val="11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ko-KR" altLang="en-US" sz="1800" b="1" dirty="0"/>
              <a:t>부분 함수적 종속</a:t>
            </a:r>
            <a:r>
              <a:rPr lang="en-US" altLang="ko-KR" sz="1800" dirty="0"/>
              <a:t>: </a:t>
            </a:r>
            <a:r>
              <a:rPr lang="ko-KR" altLang="en-US" sz="1800" dirty="0"/>
              <a:t>속성들이 식별자가 아닌 다른 속성에 종속된 경우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F05029D-C769-4F9E-A65A-5975E9F3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0221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41076-67FC-42D9-AA29-B8C4DE2C5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</a:t>
            </a:r>
            <a:r>
              <a:rPr lang="ko-KR" altLang="en-US" dirty="0"/>
              <a:t> 정규화 예제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96C810-37CE-48F0-904B-501B6A9A5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sz="1800" dirty="0"/>
              <a:t>CREATE TABLE </a:t>
            </a:r>
            <a:r>
              <a:rPr lang="en-US" altLang="ko-KR" sz="1800" dirty="0">
                <a:solidFill>
                  <a:srgbClr val="0070C0"/>
                </a:solidFill>
              </a:rPr>
              <a:t>CONTRACTS</a:t>
            </a:r>
            <a:r>
              <a:rPr lang="en-US" altLang="ko-KR" sz="1800" dirty="0"/>
              <a:t> (</a:t>
            </a:r>
          </a:p>
          <a:p>
            <a:pPr marL="0" indent="0">
              <a:buNone/>
            </a:pPr>
            <a:r>
              <a:rPr lang="en-US" altLang="ko-KR" sz="1800" dirty="0"/>
              <a:t> 	CUSTOMER_NO  VARCHAR2(12 BYTE)  NOT NULL, </a:t>
            </a:r>
          </a:p>
          <a:p>
            <a:pPr marL="0" indent="0">
              <a:buNone/>
            </a:pPr>
            <a:r>
              <a:rPr lang="en-US" altLang="ko-KR" sz="1800" dirty="0"/>
              <a:t>	CUSTOMER_NAME  VARCHAR2(20 BYTE)  NOT NULL, </a:t>
            </a:r>
          </a:p>
          <a:p>
            <a:pPr marL="0" indent="0">
              <a:buNone/>
            </a:pPr>
            <a:r>
              <a:rPr lang="en-US" altLang="ko-KR" sz="1800" dirty="0"/>
              <a:t>	CUSTOMER_ADDRESS  VARCHAR2(100 BYTE)  NULL,</a:t>
            </a:r>
          </a:p>
          <a:p>
            <a:pPr marL="0" indent="0">
              <a:buNone/>
            </a:pPr>
            <a:r>
              <a:rPr lang="en-US" altLang="ko-KR" sz="1800" dirty="0"/>
              <a:t>	CONTRACT_NO  VARCHAR2(12 BYTE)  NOT NULL, </a:t>
            </a:r>
          </a:p>
          <a:p>
            <a:pPr marL="0" indent="0">
              <a:buNone/>
            </a:pPr>
            <a:r>
              <a:rPr lang="en-US" altLang="ko-KR" sz="1800" dirty="0"/>
              <a:t>	CONTRACT_DATE  VARCHAR2(8 BYTE)  NULL, </a:t>
            </a:r>
          </a:p>
          <a:p>
            <a:pPr marL="0" indent="0">
              <a:buNone/>
            </a:pPr>
            <a:r>
              <a:rPr lang="en-US" altLang="ko-KR" sz="1800" dirty="0"/>
              <a:t>	CONTRACT_CONTENT  VARCHAR2(100 BYTE)  NULL, </a:t>
            </a:r>
          </a:p>
          <a:p>
            <a:pPr marL="0" indent="0">
              <a:buNone/>
            </a:pPr>
            <a:r>
              <a:rPr lang="en-US" altLang="ko-KR" sz="1800" dirty="0"/>
              <a:t>	</a:t>
            </a:r>
            <a:r>
              <a:rPr lang="en-US" altLang="ko-KR" sz="1800" strike="sngStrike" dirty="0"/>
              <a:t>AGREEMENT_DATE  VARCHAR2(8 BYTE)   NULL, </a:t>
            </a:r>
          </a:p>
          <a:p>
            <a:pPr marL="0" indent="0">
              <a:buNone/>
            </a:pPr>
            <a:r>
              <a:rPr lang="en-US" altLang="ko-KR" sz="1800" dirty="0"/>
              <a:t>	</a:t>
            </a:r>
            <a:r>
              <a:rPr lang="en-US" altLang="ko-KR" sz="1800" strike="sngStrike" dirty="0"/>
              <a:t>AGREEMENT_CONTENT  VARCHAR2(100 BYTE)  NULL</a:t>
            </a:r>
          </a:p>
          <a:p>
            <a:pPr marL="0" indent="0">
              <a:buNone/>
            </a:pPr>
            <a:r>
              <a:rPr lang="en-US" altLang="ko-KR" sz="1800" dirty="0"/>
              <a:t>);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ALTER TABLE CONTRACTS  ADD (</a:t>
            </a:r>
          </a:p>
          <a:p>
            <a:pPr marL="0" indent="0">
              <a:buNone/>
            </a:pPr>
            <a:r>
              <a:rPr lang="en-US" altLang="ko-KR" sz="1800" dirty="0"/>
              <a:t>    CONSTRAINT PK_CONTRACTS  PRIMARY KEY ( CUSTOMER_NO )</a:t>
            </a:r>
          </a:p>
          <a:p>
            <a:pPr marL="0" indent="0">
              <a:buNone/>
            </a:pPr>
            <a:r>
              <a:rPr lang="en-US" altLang="ko-KR" sz="1800" dirty="0"/>
              <a:t>);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59116B-232E-47F1-9649-AA62F9CE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5064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41076-67FC-42D9-AA29-B8C4DE2C5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</a:t>
            </a:r>
            <a:r>
              <a:rPr lang="ko-KR" altLang="en-US" dirty="0"/>
              <a:t> 정규화 예제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96C810-37CE-48F0-904B-501B6A9A5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10343"/>
            <a:ext cx="8241973" cy="5373278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CREATE TABLE CONTRACTS(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CONTRACT_NO VARCHAR2(12) NOT NULL,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CONTRACT_DATE VARCHAR2(20) NOT NULL,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CONTRACT_CONTENT VARCHAR2(100)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);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altLang="ko-KR" sz="1600" dirty="0"/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ALTER TABLE CONTRACTS ADD (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	CONSTRAINT PK_CONTRACTS PRIMARY KEY (CONTRACT_NO) );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   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CREATE TABLE CUSTOMER(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CUSTOMER_NO  VARCHAR2(12)  NOT NULL,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CUSTOMER_NAME  VARCHAR2(20)  NOT NULL,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CUSTOMER_ADDRESS  VARCHAR2(100)  NULL,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	CONTRACT_NO  VARCHAR2(12)  NOT NULL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);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altLang="ko-KR" sz="1600" dirty="0"/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ALTER TABLE CUSTOMER  ADD (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	CONSTRAINT PK_CUSTOMER  PRIMARY KEY ( CUSTOMER_NO ) );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ALTER TABLE CUSTOMER ADD(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	CONSTRAINT FK_CONTRACTS FOREIGN KEY (CONTRACT_NO)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>
                <a:solidFill>
                  <a:srgbClr val="00B050"/>
                </a:solidFill>
              </a:rPr>
              <a:t>	REFERENCES CONTRACTS (CONTRACT_NO) );</a:t>
            </a:r>
            <a:endParaRPr lang="en-US" altLang="ko-KR" sz="1600" b="1" dirty="0">
              <a:solidFill>
                <a:srgbClr val="00B05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59116B-232E-47F1-9649-AA62F9CE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021986-58A0-46D6-876C-14F19CE639C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69482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3E7283-2E7D-4F7D-BA84-CC25335AA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82804"/>
            <a:ext cx="7886700" cy="556183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테이블 복사 및 삭제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A5CFD1-48BA-4C8D-B7C1-5BAE7EF8C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27522"/>
            <a:ext cx="7886700" cy="53661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ko-KR" altLang="en-US" dirty="0"/>
              <a:t>테이블 복사</a:t>
            </a:r>
            <a:r>
              <a:rPr lang="en-US" altLang="ko-KR" dirty="0"/>
              <a:t>(</a:t>
            </a:r>
            <a:r>
              <a:rPr lang="en-US" altLang="ko-KR" b="1" dirty="0"/>
              <a:t>CTAS</a:t>
            </a:r>
            <a:r>
              <a:rPr lang="en-US" altLang="ko-KR" dirty="0"/>
              <a:t>)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sz="1800" b="1" dirty="0">
                <a:solidFill>
                  <a:srgbClr val="0070C0"/>
                </a:solidFill>
              </a:rPr>
              <a:t>CREATE TABLE </a:t>
            </a:r>
            <a:r>
              <a:rPr lang="ko-KR" altLang="en-US" sz="1800" dirty="0"/>
              <a:t>테이블명 </a:t>
            </a:r>
            <a:r>
              <a:rPr lang="en-US" altLang="ko-KR" sz="1800" b="1" dirty="0">
                <a:solidFill>
                  <a:srgbClr val="0070C0"/>
                </a:solidFill>
              </a:rPr>
              <a:t>AS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dirty="0"/>
              <a:t>         SELECT </a:t>
            </a:r>
            <a:r>
              <a:rPr lang="ko-KR" altLang="en-US" sz="1800" dirty="0"/>
              <a:t>컬럼리스트 </a:t>
            </a:r>
            <a:r>
              <a:rPr lang="en-US" altLang="ko-KR" sz="1800" dirty="0"/>
              <a:t>FROM </a:t>
            </a:r>
            <a:r>
              <a:rPr lang="ko-KR" altLang="en-US" sz="1800" dirty="0"/>
              <a:t>원본 테이블명</a:t>
            </a:r>
            <a:r>
              <a:rPr lang="en-US" altLang="ko-KR" sz="1800" dirty="0"/>
              <a:t>;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CREATE</a:t>
            </a:r>
            <a:r>
              <a:rPr lang="ko-KR" altLang="en-US" sz="1800" b="1" dirty="0">
                <a:solidFill>
                  <a:srgbClr val="0070C0"/>
                </a:solidFill>
              </a:rPr>
              <a:t> </a:t>
            </a:r>
            <a:r>
              <a:rPr lang="en-US" altLang="ko-KR" sz="1800" b="1" dirty="0">
                <a:solidFill>
                  <a:srgbClr val="0070C0"/>
                </a:solidFill>
              </a:rPr>
              <a:t>TABLE</a:t>
            </a:r>
            <a:r>
              <a:rPr lang="ko-KR" altLang="en-US" sz="1800" b="1" dirty="0">
                <a:solidFill>
                  <a:srgbClr val="0070C0"/>
                </a:solidFill>
              </a:rPr>
              <a:t> </a:t>
            </a:r>
            <a:r>
              <a:rPr lang="en-US" altLang="ko-KR" sz="1800" dirty="0" err="1"/>
              <a:t>contracts_copy</a:t>
            </a:r>
            <a:r>
              <a:rPr lang="ko-KR" altLang="en-US" sz="1800" dirty="0"/>
              <a:t> </a:t>
            </a:r>
            <a:r>
              <a:rPr lang="en-US" altLang="ko-KR" sz="1800" b="1" dirty="0">
                <a:solidFill>
                  <a:srgbClr val="0070C0"/>
                </a:solidFill>
              </a:rPr>
              <a:t>AS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dirty="0"/>
              <a:t>SELECT * FROM contracts;</a:t>
            </a:r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제약사항</a:t>
            </a:r>
            <a:endParaRPr lang="en-US" altLang="ko-KR" sz="1800" dirty="0"/>
          </a:p>
          <a:p>
            <a:pPr lvl="2">
              <a:spcAft>
                <a:spcPts val="600"/>
              </a:spcAft>
            </a:pPr>
            <a:r>
              <a:rPr lang="ko-KR" altLang="en-US" sz="1600" dirty="0"/>
              <a:t>원본 테이블의 인덱스는 복사되지 않음</a:t>
            </a:r>
            <a:endParaRPr lang="en-US" altLang="ko-KR" sz="1600" dirty="0"/>
          </a:p>
          <a:p>
            <a:pPr lvl="2">
              <a:spcAft>
                <a:spcPts val="2400"/>
              </a:spcAft>
            </a:pPr>
            <a:r>
              <a:rPr lang="ko-KR" altLang="en-US" sz="1600" dirty="0"/>
              <a:t>원본 테이블의 제약사항 중 </a:t>
            </a:r>
            <a:r>
              <a:rPr lang="en-US" altLang="ko-KR" sz="1600" dirty="0"/>
              <a:t>NULL, NOT NULL </a:t>
            </a:r>
            <a:r>
              <a:rPr lang="ko-KR" altLang="en-US" sz="1600" dirty="0"/>
              <a:t>속성만 복사함</a:t>
            </a:r>
            <a:endParaRPr lang="en-US" altLang="ko-KR" sz="1600" dirty="0"/>
          </a:p>
          <a:p>
            <a:pPr>
              <a:spcAft>
                <a:spcPts val="600"/>
              </a:spcAft>
            </a:pPr>
            <a:r>
              <a:rPr lang="ko-KR" altLang="en-US" dirty="0"/>
              <a:t>테이블 삭제</a:t>
            </a:r>
            <a:endParaRPr lang="en-US" altLang="ko-KR" dirty="0"/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en-US" altLang="ko-KR" sz="1800" b="1" dirty="0">
                <a:solidFill>
                  <a:srgbClr val="0070C0"/>
                </a:solidFill>
              </a:rPr>
              <a:t>DROP TABLE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테이블명</a:t>
            </a:r>
            <a:r>
              <a:rPr lang="en-US" altLang="ko-KR" sz="1800" dirty="0"/>
              <a:t>;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DROP TABLE </a:t>
            </a:r>
            <a:r>
              <a:rPr lang="en-US" altLang="ko-KR" sz="1800" dirty="0" err="1"/>
              <a:t>contracts_copy</a:t>
            </a:r>
            <a:r>
              <a:rPr lang="en-US" altLang="ko-KR" sz="1800" dirty="0"/>
              <a:t>;</a:t>
            </a:r>
          </a:p>
          <a:p>
            <a:pPr lvl="1">
              <a:spcAft>
                <a:spcPts val="600"/>
              </a:spcAft>
            </a:pPr>
            <a:r>
              <a:rPr lang="ko-KR" altLang="en-US" sz="1800" dirty="0"/>
              <a:t>유의사항</a:t>
            </a:r>
            <a:endParaRPr lang="en-US" altLang="ko-KR" sz="1800" dirty="0"/>
          </a:p>
          <a:p>
            <a:pPr lvl="2">
              <a:spcAft>
                <a:spcPts val="600"/>
              </a:spcAft>
            </a:pPr>
            <a:r>
              <a:rPr lang="ko-KR" altLang="en-US" sz="1600" dirty="0"/>
              <a:t>참조 제약조건을 제외한 제약조건</a:t>
            </a:r>
            <a:r>
              <a:rPr lang="en-US" altLang="ko-KR" sz="1600" dirty="0"/>
              <a:t>, </a:t>
            </a:r>
            <a:r>
              <a:rPr lang="ko-KR" altLang="en-US" sz="1600" dirty="0"/>
              <a:t>인덱스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트리커들도</a:t>
            </a:r>
            <a:r>
              <a:rPr lang="ko-KR" altLang="en-US" sz="1600" dirty="0"/>
              <a:t> 자동 삭제됨</a:t>
            </a:r>
            <a:endParaRPr lang="en-US" altLang="ko-KR" sz="1600" dirty="0"/>
          </a:p>
          <a:p>
            <a:pPr lvl="2">
              <a:spcAft>
                <a:spcPts val="600"/>
              </a:spcAft>
            </a:pPr>
            <a:r>
              <a:rPr lang="ko-KR" altLang="en-US" sz="1600" dirty="0"/>
              <a:t>참조 제약조건</a:t>
            </a:r>
            <a:r>
              <a:rPr lang="en-US" altLang="ko-KR" sz="1600" dirty="0"/>
              <a:t>(</a:t>
            </a:r>
            <a:r>
              <a:rPr lang="ko-KR" altLang="en-US" sz="1600" dirty="0"/>
              <a:t>외래 키</a:t>
            </a:r>
            <a:r>
              <a:rPr lang="en-US" altLang="ko-KR" sz="1600" dirty="0"/>
              <a:t>)</a:t>
            </a:r>
            <a:r>
              <a:rPr lang="ko-KR" altLang="en-US" sz="1600" dirty="0"/>
              <a:t>들도 자동 삭제하려면 </a:t>
            </a:r>
            <a:r>
              <a:rPr lang="en-US" altLang="ko-KR" sz="1600"/>
              <a:t>CASCADE </a:t>
            </a:r>
            <a:r>
              <a:rPr lang="en-US" altLang="ko-KR" sz="1600" dirty="0"/>
              <a:t>CONSTRAINTS </a:t>
            </a:r>
            <a:r>
              <a:rPr lang="ko-KR" altLang="en-US" sz="1600" dirty="0"/>
              <a:t>옵션을 붙임</a:t>
            </a:r>
            <a:endParaRPr lang="en-US" altLang="ko-KR" sz="1600" dirty="0"/>
          </a:p>
          <a:p>
            <a:pPr lvl="2">
              <a:spcAft>
                <a:spcPts val="600"/>
              </a:spcAft>
            </a:pPr>
            <a:r>
              <a:rPr lang="en-US" altLang="ko-KR" sz="1600" dirty="0"/>
              <a:t>ROLLBACK</a:t>
            </a:r>
            <a:r>
              <a:rPr lang="ko-KR" altLang="en-US" sz="1600" dirty="0"/>
              <a:t>에 의해 복원될 수 없음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57ECE5-6D7E-4756-B03F-47CA7FCBA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0294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5319D-9284-4F00-A7F3-35B60F38F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DDL: ALTER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58728DA-D788-4279-B7B0-BE85481EC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10344"/>
            <a:ext cx="7886700" cy="5382530"/>
          </a:xfrm>
        </p:spPr>
        <p:txBody>
          <a:bodyPr>
            <a:normAutofit lnSpcReduction="10000"/>
          </a:bodyPr>
          <a:lstStyle/>
          <a:p>
            <a:pPr>
              <a:spcAft>
                <a:spcPts val="500"/>
              </a:spcAft>
            </a:pPr>
            <a:r>
              <a:rPr lang="ko-KR" altLang="en-US" sz="1800" dirty="0"/>
              <a:t>이미 생성된 </a:t>
            </a:r>
            <a:r>
              <a:rPr lang="en-US" altLang="ko-KR" sz="1800" dirty="0"/>
              <a:t>DB</a:t>
            </a:r>
            <a:r>
              <a:rPr lang="ko-KR" altLang="en-US" sz="1800" dirty="0"/>
              <a:t>객체를 변경할 때 사용</a:t>
            </a:r>
            <a:endParaRPr lang="en-US" altLang="ko-KR" sz="1800" dirty="0"/>
          </a:p>
          <a:p>
            <a:pPr>
              <a:spcAft>
                <a:spcPts val="500"/>
              </a:spcAft>
            </a:pPr>
            <a:r>
              <a:rPr lang="ko-KR" altLang="en-US" sz="1800" dirty="0"/>
              <a:t>새로운 제약사항 추가하기</a:t>
            </a:r>
            <a:endParaRPr lang="en-US" altLang="ko-KR" sz="1800" dirty="0"/>
          </a:p>
          <a:p>
            <a:pPr>
              <a:spcAft>
                <a:spcPts val="500"/>
              </a:spcAft>
            </a:pPr>
            <a:r>
              <a:rPr lang="ko-KR" altLang="en-US" sz="1800" dirty="0"/>
              <a:t>새로운 컬럼 추가하기</a:t>
            </a:r>
            <a:endParaRPr lang="en-US" altLang="ko-KR" sz="1800" dirty="0"/>
          </a:p>
          <a:p>
            <a:pPr marL="457200" lvl="1" indent="0">
              <a:spcAft>
                <a:spcPts val="500"/>
              </a:spcAft>
              <a:buNone/>
            </a:pPr>
            <a:r>
              <a:rPr lang="en-US" altLang="ko-KR" sz="1800" dirty="0"/>
              <a:t>alter table customer </a:t>
            </a:r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add</a:t>
            </a:r>
            <a:r>
              <a:rPr lang="en-US" altLang="ko-KR" sz="1800" dirty="0"/>
              <a:t> ( </a:t>
            </a:r>
            <a:r>
              <a:rPr lang="en-US" altLang="ko-KR" sz="1800" dirty="0" err="1"/>
              <a:t>customer_email</a:t>
            </a:r>
            <a:r>
              <a:rPr lang="en-US" altLang="ko-KR" sz="1800" dirty="0"/>
              <a:t> varchar2(50) );</a:t>
            </a:r>
          </a:p>
          <a:p>
            <a:pPr>
              <a:spcAft>
                <a:spcPts val="500"/>
              </a:spcAft>
            </a:pPr>
            <a:r>
              <a:rPr lang="ko-KR" altLang="en-US" sz="1800" dirty="0"/>
              <a:t>컬럼 이름 변경하기</a:t>
            </a:r>
            <a:endParaRPr lang="en-US" altLang="ko-KR" sz="1800" dirty="0"/>
          </a:p>
          <a:p>
            <a:pPr marL="457200" lvl="1" indent="0">
              <a:spcAft>
                <a:spcPts val="500"/>
              </a:spcAft>
              <a:buNone/>
            </a:pPr>
            <a:r>
              <a:rPr lang="en-US" altLang="ko-KR" sz="1800" dirty="0"/>
              <a:t>alter table customer</a:t>
            </a:r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rename</a:t>
            </a:r>
            <a:r>
              <a:rPr lang="en-US" altLang="ko-KR" sz="1800" dirty="0"/>
              <a:t> </a:t>
            </a:r>
            <a:r>
              <a:rPr lang="en-US" altLang="ko-KR" sz="1800" b="1" dirty="0"/>
              <a:t>column</a:t>
            </a:r>
            <a:r>
              <a:rPr lang="en-US" altLang="ko-KR" sz="1800" dirty="0"/>
              <a:t> </a:t>
            </a:r>
            <a:r>
              <a:rPr lang="en-US" altLang="ko-KR" sz="1800" dirty="0" err="1"/>
              <a:t>customer_email</a:t>
            </a:r>
            <a:r>
              <a:rPr lang="en-US" altLang="ko-KR" sz="1800" dirty="0"/>
              <a:t> to </a:t>
            </a:r>
            <a:r>
              <a:rPr lang="en-US" altLang="ko-KR" sz="1800" dirty="0" err="1"/>
              <a:t>customer_phone</a:t>
            </a:r>
            <a:r>
              <a:rPr lang="en-US" altLang="ko-KR" sz="1800" dirty="0"/>
              <a:t>;</a:t>
            </a:r>
          </a:p>
          <a:p>
            <a:pPr>
              <a:spcAft>
                <a:spcPts val="500"/>
              </a:spcAft>
            </a:pPr>
            <a:r>
              <a:rPr lang="ko-KR" altLang="en-US" sz="1800" dirty="0"/>
              <a:t>컬럼 데이터 크기 변경하기</a:t>
            </a:r>
            <a:endParaRPr lang="en-US" altLang="ko-KR" sz="1800" dirty="0"/>
          </a:p>
          <a:p>
            <a:pPr marL="457200" lvl="1" indent="0">
              <a:spcAft>
                <a:spcPts val="500"/>
              </a:spcAft>
              <a:buNone/>
            </a:pPr>
            <a:r>
              <a:rPr lang="en-US" altLang="ko-KR" sz="1800" dirty="0"/>
              <a:t>alter table customer</a:t>
            </a:r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modify</a:t>
            </a:r>
            <a:r>
              <a:rPr lang="en-US" altLang="ko-KR" sz="1800" dirty="0"/>
              <a:t> ( </a:t>
            </a:r>
            <a:r>
              <a:rPr lang="en-US" altLang="ko-KR" sz="1800" dirty="0" err="1"/>
              <a:t>customer_phone</a:t>
            </a:r>
            <a:r>
              <a:rPr lang="en-US" altLang="ko-KR" sz="1800" dirty="0"/>
              <a:t> varchar3(30) );</a:t>
            </a:r>
          </a:p>
          <a:p>
            <a:pPr>
              <a:spcAft>
                <a:spcPts val="500"/>
              </a:spcAft>
            </a:pPr>
            <a:r>
              <a:rPr lang="ko-KR" altLang="en-US" sz="1800" dirty="0"/>
              <a:t>컬럼 삭제하기</a:t>
            </a:r>
            <a:endParaRPr lang="en-US" altLang="ko-KR" sz="1800" dirty="0"/>
          </a:p>
          <a:p>
            <a:pPr marL="457200" lvl="1" indent="0">
              <a:spcAft>
                <a:spcPts val="500"/>
              </a:spcAft>
              <a:buNone/>
            </a:pPr>
            <a:r>
              <a:rPr lang="en-US" altLang="ko-KR" sz="1800" dirty="0"/>
              <a:t>alter table customer</a:t>
            </a:r>
          </a:p>
          <a:p>
            <a:pPr marL="457200" lvl="1" indent="0">
              <a:spcAft>
                <a:spcPts val="180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drop</a:t>
            </a:r>
            <a:r>
              <a:rPr lang="en-US" altLang="ko-KR" sz="1800" dirty="0"/>
              <a:t> </a:t>
            </a:r>
            <a:r>
              <a:rPr lang="en-US" altLang="ko-KR" sz="1800" b="1" dirty="0"/>
              <a:t>column</a:t>
            </a:r>
            <a:r>
              <a:rPr lang="en-US" altLang="ko-KR" sz="1800" dirty="0"/>
              <a:t> </a:t>
            </a:r>
            <a:r>
              <a:rPr lang="en-US" altLang="ko-KR" sz="1800" dirty="0" err="1"/>
              <a:t>customer_phone</a:t>
            </a:r>
            <a:r>
              <a:rPr lang="en-US" altLang="ko-KR" sz="1800" dirty="0"/>
              <a:t> </a:t>
            </a:r>
            <a:r>
              <a:rPr lang="en-US" altLang="ko-KR" sz="1800" b="1" dirty="0"/>
              <a:t>cascade constraints</a:t>
            </a:r>
            <a:r>
              <a:rPr lang="en-US" altLang="ko-KR" sz="1800" dirty="0"/>
              <a:t>;</a:t>
            </a:r>
          </a:p>
          <a:p>
            <a:pPr>
              <a:spcAft>
                <a:spcPts val="500"/>
              </a:spcAft>
            </a:pPr>
            <a:r>
              <a:rPr lang="ko-KR" altLang="en-US" sz="1800" dirty="0"/>
              <a:t>읽기 전용 테이블로 변경하기</a:t>
            </a:r>
            <a:endParaRPr lang="en-US" altLang="ko-KR" sz="1800" dirty="0"/>
          </a:p>
          <a:p>
            <a:pPr marL="457200" lvl="1" indent="0">
              <a:spcAft>
                <a:spcPts val="500"/>
              </a:spcAft>
              <a:buNone/>
            </a:pPr>
            <a:r>
              <a:rPr lang="en-US" altLang="ko-KR" sz="1800" dirty="0"/>
              <a:t>alter table customer </a:t>
            </a:r>
            <a:r>
              <a:rPr lang="en-US" altLang="ko-KR" sz="1800" b="1" dirty="0">
                <a:solidFill>
                  <a:srgbClr val="0070C0"/>
                </a:solidFill>
              </a:rPr>
              <a:t>read only</a:t>
            </a:r>
            <a:r>
              <a:rPr lang="en-US" altLang="ko-KR" sz="1800" dirty="0"/>
              <a:t>;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EEC5B8-A96D-4589-911D-E8E5FF9D0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9716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C9813E-56A6-44D8-B5A8-6EA0584B5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DCL</a:t>
            </a:r>
            <a:r>
              <a:rPr lang="en-US" altLang="ko-KR" sz="2800" b="0" dirty="0"/>
              <a:t>(</a:t>
            </a:r>
            <a:r>
              <a:rPr lang="ko-KR" altLang="en-US" sz="2800" b="0" dirty="0"/>
              <a:t>데이터 </a:t>
            </a:r>
            <a:r>
              <a:rPr lang="ko-KR" altLang="en-US" sz="2800" b="0" dirty="0" err="1"/>
              <a:t>제어어</a:t>
            </a:r>
            <a:r>
              <a:rPr lang="en-US" altLang="ko-KR" sz="2800" b="0" dirty="0"/>
              <a:t>)</a:t>
            </a:r>
            <a:r>
              <a:rPr lang="en-US" altLang="ko-KR" dirty="0"/>
              <a:t>: GRANT, REVOKE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8EECDA-1B04-4CA8-A02D-928202EE5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 lnSpcReduction="10000"/>
          </a:bodyPr>
          <a:lstStyle/>
          <a:p>
            <a:r>
              <a:rPr lang="en-US" altLang="ko-KR" b="1" dirty="0"/>
              <a:t>GRANT</a:t>
            </a:r>
            <a:r>
              <a:rPr lang="en-US" altLang="ko-KR" dirty="0"/>
              <a:t>: </a:t>
            </a:r>
            <a:r>
              <a:rPr lang="en-US" altLang="ko-KR" sz="2000" dirty="0"/>
              <a:t>DB</a:t>
            </a:r>
            <a:r>
              <a:rPr lang="ko-KR" altLang="en-US" sz="2000" dirty="0"/>
              <a:t>사용자에게 권한을 부여하는 명령어</a:t>
            </a:r>
            <a:endParaRPr lang="en-US" altLang="ko-KR" dirty="0"/>
          </a:p>
          <a:p>
            <a:pPr lvl="1">
              <a:spcAft>
                <a:spcPts val="300"/>
              </a:spcAft>
            </a:pPr>
            <a:r>
              <a:rPr lang="ko-KR" altLang="en-US" sz="1800" dirty="0"/>
              <a:t>모든 </a:t>
            </a:r>
            <a:r>
              <a:rPr lang="en-US" altLang="ko-KR" sz="1800" dirty="0"/>
              <a:t>DB </a:t>
            </a:r>
            <a:r>
              <a:rPr lang="ko-KR" altLang="en-US" sz="1800" dirty="0"/>
              <a:t>모드 </a:t>
            </a:r>
            <a:r>
              <a:rPr lang="en-US" altLang="ko-KR" sz="1800" dirty="0"/>
              <a:t>TABLE</a:t>
            </a:r>
            <a:r>
              <a:rPr lang="ko-KR" altLang="en-US" sz="1800" dirty="0"/>
              <a:t>에 대한 권한</a:t>
            </a:r>
            <a:r>
              <a:rPr lang="en-US" altLang="ko-KR" sz="1800" dirty="0"/>
              <a:t>(</a:t>
            </a:r>
            <a:r>
              <a:rPr lang="ko-KR" altLang="en-US" sz="1800" dirty="0"/>
              <a:t>글로벌 권한</a:t>
            </a:r>
            <a:r>
              <a:rPr lang="en-US" altLang="ko-KR" sz="1800" dirty="0"/>
              <a:t>) </a:t>
            </a:r>
            <a:r>
              <a:rPr lang="ko-KR" altLang="en-US" sz="1800" dirty="0"/>
              <a:t>부여</a:t>
            </a: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0070C0"/>
                </a:solidFill>
              </a:rPr>
              <a:t>   grant </a:t>
            </a:r>
            <a:r>
              <a:rPr lang="en-US" altLang="ko-KR" b="1" dirty="0">
                <a:solidFill>
                  <a:srgbClr val="0070C0"/>
                </a:solidFill>
              </a:rPr>
              <a:t>all privileges on *.* </a:t>
            </a:r>
            <a:r>
              <a:rPr lang="en-US" altLang="ko-KR" dirty="0">
                <a:solidFill>
                  <a:srgbClr val="0070C0"/>
                </a:solidFill>
              </a:rPr>
              <a:t>to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  <a:p>
            <a:pPr lvl="1">
              <a:spcAft>
                <a:spcPts val="300"/>
              </a:spcAft>
            </a:pPr>
            <a:r>
              <a:rPr lang="ko-KR" altLang="en-US" sz="1800" dirty="0"/>
              <a:t>특정 </a:t>
            </a:r>
            <a:r>
              <a:rPr lang="en-US" altLang="ko-KR" sz="1800" dirty="0"/>
              <a:t>DB </a:t>
            </a:r>
            <a:r>
              <a:rPr lang="ko-KR" altLang="en-US" sz="1800" dirty="0"/>
              <a:t>권한 부여</a:t>
            </a: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0070C0"/>
                </a:solidFill>
              </a:rPr>
              <a:t>   grant </a:t>
            </a:r>
            <a:r>
              <a:rPr lang="en-US" altLang="ko-KR" b="1" dirty="0">
                <a:solidFill>
                  <a:srgbClr val="0070C0"/>
                </a:solidFill>
              </a:rPr>
              <a:t>all privileges on sqldb.* </a:t>
            </a:r>
            <a:r>
              <a:rPr lang="en-US" altLang="ko-KR" dirty="0">
                <a:solidFill>
                  <a:srgbClr val="0070C0"/>
                </a:solidFill>
              </a:rPr>
              <a:t>to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  <a:p>
            <a:pPr lvl="1">
              <a:spcAft>
                <a:spcPts val="300"/>
              </a:spcAft>
            </a:pPr>
            <a:r>
              <a:rPr lang="ko-KR" altLang="en-US" sz="1800" dirty="0"/>
              <a:t>특정 </a:t>
            </a:r>
            <a:r>
              <a:rPr lang="en-US" altLang="ko-KR" sz="1800" dirty="0"/>
              <a:t>DB </a:t>
            </a:r>
            <a:r>
              <a:rPr lang="ko-KR" altLang="en-US" sz="1800" dirty="0"/>
              <a:t>특정 </a:t>
            </a:r>
            <a:r>
              <a:rPr lang="en-US" altLang="ko-KR" sz="1800" dirty="0"/>
              <a:t>TABLE</a:t>
            </a:r>
            <a:r>
              <a:rPr lang="ko-KR" altLang="en-US" sz="1800" dirty="0"/>
              <a:t>에 대한 권한 부여</a:t>
            </a:r>
            <a:endParaRPr lang="en-US" altLang="ko-KR" sz="1800" dirty="0"/>
          </a:p>
          <a:p>
            <a:pPr marL="457200" lvl="1" indent="0">
              <a:buNone/>
            </a:pPr>
            <a:r>
              <a:rPr lang="en-US" altLang="ko-KR" dirty="0">
                <a:solidFill>
                  <a:srgbClr val="0070C0"/>
                </a:solidFill>
              </a:rPr>
              <a:t>   grant </a:t>
            </a:r>
            <a:r>
              <a:rPr lang="en-US" altLang="ko-KR" b="1" dirty="0">
                <a:solidFill>
                  <a:srgbClr val="0070C0"/>
                </a:solidFill>
              </a:rPr>
              <a:t>all privileges on </a:t>
            </a:r>
            <a:r>
              <a:rPr lang="en-US" altLang="ko-KR" b="1" dirty="0" err="1">
                <a:solidFill>
                  <a:srgbClr val="0070C0"/>
                </a:solidFill>
              </a:rPr>
              <a:t>sqldb.usertable</a:t>
            </a:r>
            <a:r>
              <a:rPr lang="en-US" altLang="ko-KR" dirty="0">
                <a:solidFill>
                  <a:srgbClr val="0070C0"/>
                </a:solidFill>
              </a:rPr>
              <a:t> to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  <a:p>
            <a:pPr lvl="1">
              <a:spcAft>
                <a:spcPts val="300"/>
              </a:spcAft>
            </a:pPr>
            <a:r>
              <a:rPr lang="ko-KR" altLang="en-US" sz="1800" dirty="0"/>
              <a:t>특정 권한 부여</a:t>
            </a:r>
            <a:endParaRPr lang="en-US" altLang="ko-KR" sz="1800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dirty="0">
                <a:solidFill>
                  <a:srgbClr val="0070C0"/>
                </a:solidFill>
              </a:rPr>
              <a:t>   grant </a:t>
            </a:r>
            <a:r>
              <a:rPr lang="en-US" altLang="ko-KR" b="1" dirty="0">
                <a:solidFill>
                  <a:srgbClr val="0070C0"/>
                </a:solidFill>
              </a:rPr>
              <a:t>create any table</a:t>
            </a:r>
            <a:r>
              <a:rPr lang="en-US" altLang="ko-KR" dirty="0">
                <a:solidFill>
                  <a:srgbClr val="0070C0"/>
                </a:solidFill>
              </a:rPr>
              <a:t> to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  <a:p>
            <a:r>
              <a:rPr lang="en-US" altLang="ko-KR" b="1" dirty="0"/>
              <a:t>REVOKE</a:t>
            </a:r>
            <a:r>
              <a:rPr lang="en-US" altLang="ko-KR" dirty="0"/>
              <a:t>: </a:t>
            </a:r>
            <a:r>
              <a:rPr lang="en-US" altLang="ko-KR" sz="2000" dirty="0"/>
              <a:t>DB</a:t>
            </a:r>
            <a:r>
              <a:rPr lang="ko-KR" altLang="en-US" sz="2000" dirty="0"/>
              <a:t>사용자의 권한을 취소하는 명령어</a:t>
            </a:r>
            <a:endParaRPr lang="en-US" altLang="ko-KR" dirty="0"/>
          </a:p>
          <a:p>
            <a:pPr marL="457200" lvl="1" indent="0">
              <a:spcAft>
                <a:spcPts val="1000"/>
              </a:spcAft>
              <a:buNone/>
            </a:pPr>
            <a:r>
              <a:rPr lang="en-US" altLang="ko-KR" dirty="0">
                <a:solidFill>
                  <a:srgbClr val="0070C0"/>
                </a:solidFill>
              </a:rPr>
              <a:t>revoke </a:t>
            </a:r>
            <a:r>
              <a:rPr lang="en-US" altLang="ko-KR" b="1" dirty="0">
                <a:solidFill>
                  <a:srgbClr val="0070C0"/>
                </a:solidFill>
              </a:rPr>
              <a:t>all privileges on *.* </a:t>
            </a:r>
            <a:r>
              <a:rPr lang="en-US" altLang="ko-KR" dirty="0">
                <a:solidFill>
                  <a:srgbClr val="0070C0"/>
                </a:solidFill>
              </a:rPr>
              <a:t>from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  <a:p>
            <a:pPr marL="457200" lvl="1" indent="0">
              <a:spcAft>
                <a:spcPts val="1000"/>
              </a:spcAft>
              <a:buNone/>
            </a:pPr>
            <a:r>
              <a:rPr lang="en-US" altLang="ko-KR" dirty="0">
                <a:solidFill>
                  <a:srgbClr val="0070C0"/>
                </a:solidFill>
              </a:rPr>
              <a:t>revoke </a:t>
            </a:r>
            <a:r>
              <a:rPr lang="en-US" altLang="ko-KR" b="1" dirty="0">
                <a:solidFill>
                  <a:srgbClr val="0070C0"/>
                </a:solidFill>
              </a:rPr>
              <a:t>all privileges on sqldb.* </a:t>
            </a:r>
            <a:r>
              <a:rPr lang="en-US" altLang="ko-KR" dirty="0">
                <a:solidFill>
                  <a:srgbClr val="0070C0"/>
                </a:solidFill>
              </a:rPr>
              <a:t>from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  <a:endParaRPr lang="ko-KR" altLang="en-US" dirty="0">
              <a:solidFill>
                <a:srgbClr val="0070C0"/>
              </a:solidFill>
            </a:endParaRPr>
          </a:p>
          <a:p>
            <a:pPr marL="457200" lvl="1" indent="0">
              <a:spcAft>
                <a:spcPts val="1000"/>
              </a:spcAft>
              <a:buNone/>
            </a:pPr>
            <a:r>
              <a:rPr lang="en-US" altLang="ko-KR" dirty="0">
                <a:solidFill>
                  <a:srgbClr val="0070C0"/>
                </a:solidFill>
              </a:rPr>
              <a:t>revoke </a:t>
            </a:r>
            <a:r>
              <a:rPr lang="en-US" altLang="ko-KR" b="1" dirty="0">
                <a:solidFill>
                  <a:srgbClr val="0070C0"/>
                </a:solidFill>
              </a:rPr>
              <a:t>all privileges on </a:t>
            </a:r>
            <a:r>
              <a:rPr lang="en-US" altLang="ko-KR" b="1" dirty="0" err="1">
                <a:solidFill>
                  <a:srgbClr val="0070C0"/>
                </a:solidFill>
              </a:rPr>
              <a:t>sqldb.usertable</a:t>
            </a:r>
            <a:r>
              <a:rPr lang="en-US" altLang="ko-KR" b="1" dirty="0">
                <a:solidFill>
                  <a:srgbClr val="0070C0"/>
                </a:solidFill>
              </a:rPr>
              <a:t> </a:t>
            </a:r>
            <a:r>
              <a:rPr lang="en-US" altLang="ko-KR" dirty="0">
                <a:solidFill>
                  <a:srgbClr val="0070C0"/>
                </a:solidFill>
              </a:rPr>
              <a:t>from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  <a:endParaRPr lang="ko-KR" altLang="en-US" dirty="0">
              <a:solidFill>
                <a:srgbClr val="0070C0"/>
              </a:solidFill>
            </a:endParaRPr>
          </a:p>
          <a:p>
            <a:pPr marL="457200" lvl="1" indent="0">
              <a:spcAft>
                <a:spcPts val="600"/>
              </a:spcAft>
              <a:buNone/>
            </a:pPr>
            <a:r>
              <a:rPr lang="en-US" altLang="ko-KR" dirty="0">
                <a:solidFill>
                  <a:srgbClr val="0070C0"/>
                </a:solidFill>
              </a:rPr>
              <a:t>revoke </a:t>
            </a:r>
            <a:r>
              <a:rPr lang="en-US" altLang="ko-KR" b="1" dirty="0">
                <a:solidFill>
                  <a:srgbClr val="0070C0"/>
                </a:solidFill>
              </a:rPr>
              <a:t>create any table </a:t>
            </a:r>
            <a:r>
              <a:rPr lang="en-US" altLang="ko-KR" dirty="0">
                <a:solidFill>
                  <a:srgbClr val="0070C0"/>
                </a:solidFill>
              </a:rPr>
              <a:t>from </a:t>
            </a:r>
            <a:r>
              <a:rPr lang="ko-KR" altLang="en-US" dirty="0">
                <a:solidFill>
                  <a:srgbClr val="0070C0"/>
                </a:solidFill>
              </a:rPr>
              <a:t>사용자명</a:t>
            </a:r>
            <a:r>
              <a:rPr lang="en-US" altLang="ko-KR" dirty="0">
                <a:solidFill>
                  <a:srgbClr val="0070C0"/>
                </a:solidFill>
              </a:rPr>
              <a:t>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E0F91B-C6FC-4C8B-A9B0-F88D60D3B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021986-58A0-46D6-876C-14F19CE639C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5335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C93DE0-A8C7-471A-A35C-945F34DDE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오라클 접근법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D5BCA7-A9F9-45D7-8890-919EEC9AEB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200000"/>
              </a:lnSpc>
            </a:pPr>
            <a:r>
              <a:rPr lang="fr-FR" altLang="ko-KR" b="1" dirty="0">
                <a:solidFill>
                  <a:srgbClr val="0070C0"/>
                </a:solidFill>
              </a:rPr>
              <a:t>sqlplus</a:t>
            </a:r>
            <a:r>
              <a:rPr lang="fr-FR" altLang="ko-KR" dirty="0"/>
              <a:t> : oracle - application development - SQL Plus</a:t>
            </a:r>
          </a:p>
          <a:p>
            <a:pPr lvl="0">
              <a:lnSpc>
                <a:spcPct val="200000"/>
              </a:lnSpc>
            </a:pPr>
            <a:r>
              <a:rPr lang="en-US" altLang="ko-KR" dirty="0"/>
              <a:t>util : </a:t>
            </a:r>
            <a:r>
              <a:rPr lang="en-US" altLang="ko-KR" b="1" dirty="0" err="1">
                <a:solidFill>
                  <a:srgbClr val="0070C0"/>
                </a:solidFill>
              </a:rPr>
              <a:t>SQLGate</a:t>
            </a:r>
            <a:r>
              <a:rPr lang="en-US" altLang="ko-KR" dirty="0"/>
              <a:t>, toad, orange, Oracle SQL developer....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DD8A94-2816-44F6-949E-D1660D2A3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08884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19E93-3475-45A9-BF79-25AB6B7A1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DELETE, TRUNCATE, DROP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5C7A30-2B25-4953-BB72-3D4087B894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delete</a:t>
            </a:r>
            <a:r>
              <a:rPr lang="en-US" altLang="ko-KR" dirty="0"/>
              <a:t> </a:t>
            </a:r>
          </a:p>
          <a:p>
            <a:pPr lvl="1">
              <a:spcAft>
                <a:spcPts val="600"/>
              </a:spcAft>
            </a:pPr>
            <a:r>
              <a:rPr lang="ko-KR" altLang="en-US" dirty="0"/>
              <a:t>데이터만 삭제함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dirty="0"/>
              <a:t>디스크 공간은 그대로 유지됨</a:t>
            </a:r>
            <a:endParaRPr lang="en-US" altLang="ko-KR" dirty="0"/>
          </a:p>
          <a:p>
            <a:pPr lvl="1">
              <a:spcAft>
                <a:spcPts val="2400"/>
              </a:spcAft>
            </a:pPr>
            <a:r>
              <a:rPr lang="ko-KR" altLang="en-US" dirty="0"/>
              <a:t>원하는 데이터만 삭제할 수 있음</a:t>
            </a:r>
            <a:endParaRPr lang="en-US" altLang="ko-KR" dirty="0"/>
          </a:p>
          <a:p>
            <a:pPr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truncate</a:t>
            </a:r>
          </a:p>
          <a:p>
            <a:pPr lvl="1">
              <a:spcAft>
                <a:spcPts val="600"/>
              </a:spcAft>
            </a:pPr>
            <a:r>
              <a:rPr lang="ko-KR" altLang="en-US" dirty="0"/>
              <a:t>데이터와 디스크 공간 모두 삭제함</a:t>
            </a:r>
            <a:r>
              <a:rPr lang="en-US" altLang="ko-KR" dirty="0"/>
              <a:t>. </a:t>
            </a:r>
            <a:r>
              <a:rPr lang="ko-KR" altLang="en-US" dirty="0"/>
              <a:t>인덱스도 함께 삭제함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dirty="0"/>
              <a:t>최초에 테이블이 만들어졌던 상태로 만듦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dirty="0"/>
              <a:t>모든 데이터를 한꺼번에 삭제함</a:t>
            </a:r>
            <a:endParaRPr lang="en-US" altLang="ko-KR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사용 예</a:t>
            </a:r>
            <a:r>
              <a:rPr lang="en-US" altLang="ko-KR" dirty="0"/>
              <a:t>) </a:t>
            </a:r>
            <a:r>
              <a:rPr lang="en-US" altLang="ko-KR" dirty="0">
                <a:solidFill>
                  <a:srgbClr val="0070C0"/>
                </a:solidFill>
              </a:rPr>
              <a:t>truncate table customer;</a:t>
            </a:r>
          </a:p>
          <a:p>
            <a:pPr>
              <a:spcAft>
                <a:spcPts val="6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drop</a:t>
            </a:r>
          </a:p>
          <a:p>
            <a:pPr lvl="1">
              <a:spcAft>
                <a:spcPts val="600"/>
              </a:spcAft>
            </a:pPr>
            <a:r>
              <a:rPr lang="ko-KR" altLang="en-US" dirty="0"/>
              <a:t>데이터와 테이블 공간</a:t>
            </a:r>
            <a:r>
              <a:rPr lang="en-US" altLang="ko-KR" dirty="0"/>
              <a:t>, </a:t>
            </a:r>
            <a:r>
              <a:rPr lang="ko-KR" altLang="en-US" dirty="0"/>
              <a:t>관련된 객체들도 함께 삭제함</a:t>
            </a:r>
            <a:endParaRPr lang="en-US" altLang="ko-KR" dirty="0"/>
          </a:p>
          <a:p>
            <a:pPr>
              <a:spcAft>
                <a:spcPts val="600"/>
              </a:spcAft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7BA857-93A5-4758-8E46-D6DFBC55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1448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7D1A6-DEFF-4375-B3FF-CACF3332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0856"/>
            <a:ext cx="7886700" cy="745217"/>
          </a:xfrm>
        </p:spPr>
        <p:txBody>
          <a:bodyPr/>
          <a:lstStyle/>
          <a:p>
            <a:r>
              <a:rPr lang="ko-KR" altLang="en-US" dirty="0"/>
              <a:t>실습문제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7F43F6-10CB-48E4-B4C9-9B50CAC3E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16073"/>
            <a:ext cx="8515350" cy="5283332"/>
          </a:xfrm>
        </p:spPr>
        <p:txBody>
          <a:bodyPr>
            <a:normAutofit fontScale="92500"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ko-KR" altLang="en-US" sz="2000" dirty="0"/>
              <a:t>스타워즈 관련 </a:t>
            </a:r>
            <a:r>
              <a:rPr lang="en-US" altLang="ko-KR" sz="2000" dirty="0"/>
              <a:t>3</a:t>
            </a:r>
            <a:r>
              <a:rPr lang="ko-KR" altLang="en-US" sz="2000" dirty="0"/>
              <a:t>개의 테이블 만들고 아래 조건에 따라 </a:t>
            </a:r>
            <a:r>
              <a:rPr lang="ko-KR" altLang="en-US" sz="2000" dirty="0" err="1"/>
              <a:t>변경하시오</a:t>
            </a:r>
            <a:r>
              <a:rPr lang="en-US" altLang="ko-KR" sz="2000" dirty="0"/>
              <a:t>.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ko-KR" altLang="en-US" sz="2000" dirty="0"/>
              <a:t>테이블명</a:t>
            </a:r>
            <a:r>
              <a:rPr lang="en-US" altLang="ko-KR" sz="2000" dirty="0"/>
              <a:t>: </a:t>
            </a:r>
            <a:r>
              <a:rPr lang="en-US" altLang="ko-KR" sz="2000" b="1" dirty="0" err="1">
                <a:solidFill>
                  <a:srgbClr val="0070C0"/>
                </a:solidFill>
              </a:rPr>
              <a:t>starwars</a:t>
            </a:r>
            <a:r>
              <a:rPr lang="en-US" altLang="ko-KR" sz="1800" dirty="0"/>
              <a:t>(</a:t>
            </a:r>
            <a:r>
              <a:rPr lang="ko-KR" altLang="en-US" sz="1800" dirty="0"/>
              <a:t>영화 정보 저장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episode_id</a:t>
            </a:r>
            <a:r>
              <a:rPr lang="en-US" altLang="ko-KR" sz="1800" dirty="0"/>
              <a:t>(</a:t>
            </a:r>
            <a:r>
              <a:rPr lang="ko-KR" altLang="en-US" sz="1800" dirty="0"/>
              <a:t>에피소드 아이디</a:t>
            </a:r>
            <a:r>
              <a:rPr lang="en-US" altLang="ko-KR" sz="1800" dirty="0"/>
              <a:t>, </a:t>
            </a:r>
            <a:r>
              <a:rPr lang="ko-KR" altLang="en-US" sz="1800" dirty="0"/>
              <a:t>숫자형 타입</a:t>
            </a:r>
            <a:r>
              <a:rPr lang="en-US" altLang="ko-KR" sz="1800" dirty="0"/>
              <a:t>, </a:t>
            </a:r>
            <a:r>
              <a:rPr lang="ko-KR" altLang="en-US" sz="1800" dirty="0"/>
              <a:t>기본 키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episode_name</a:t>
            </a:r>
            <a:r>
              <a:rPr lang="en-US" altLang="ko-KR" sz="1800" dirty="0"/>
              <a:t>(</a:t>
            </a:r>
            <a:r>
              <a:rPr lang="ko-KR" altLang="en-US" sz="1800" dirty="0"/>
              <a:t>에피소드에 따른 영화제목</a:t>
            </a:r>
            <a:r>
              <a:rPr lang="en-US" altLang="ko-KR" sz="1800" dirty="0"/>
              <a:t>, </a:t>
            </a:r>
            <a:r>
              <a:rPr lang="ko-KR" altLang="en-US" sz="1800" dirty="0"/>
              <a:t>가변 길이 문자형 타입</a:t>
            </a:r>
            <a:r>
              <a:rPr lang="en-US" altLang="ko-KR" sz="1800" dirty="0"/>
              <a:t> 50 bytes)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en-US" altLang="ko-KR" sz="1800" b="1" dirty="0" err="1"/>
              <a:t>open_year</a:t>
            </a:r>
            <a:r>
              <a:rPr lang="en-US" altLang="ko-KR" sz="1800" dirty="0"/>
              <a:t>(</a:t>
            </a:r>
            <a:r>
              <a:rPr lang="ko-KR" altLang="en-US" sz="1800" dirty="0"/>
              <a:t>개봉 연도</a:t>
            </a:r>
            <a:r>
              <a:rPr lang="en-US" altLang="ko-KR" sz="1800" dirty="0"/>
              <a:t>, </a:t>
            </a:r>
            <a:r>
              <a:rPr lang="ko-KR" altLang="en-US" sz="1800" dirty="0"/>
              <a:t>숫자형 타입</a:t>
            </a:r>
            <a:r>
              <a:rPr lang="en-US" altLang="ko-KR" sz="1800" dirty="0"/>
              <a:t>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ko-KR" altLang="en-US" sz="2000" dirty="0"/>
              <a:t>테이블명</a:t>
            </a:r>
            <a:r>
              <a:rPr lang="en-US" altLang="ko-KR" sz="2000" dirty="0"/>
              <a:t>: </a:t>
            </a:r>
            <a:r>
              <a:rPr lang="en-US" altLang="ko-KR" sz="2000" b="1" dirty="0">
                <a:solidFill>
                  <a:srgbClr val="0070C0"/>
                </a:solidFill>
              </a:rPr>
              <a:t>characters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정보 저장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character_id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아이디</a:t>
            </a:r>
            <a:r>
              <a:rPr lang="en-US" altLang="ko-KR" sz="1800" dirty="0"/>
              <a:t>, </a:t>
            </a:r>
            <a:r>
              <a:rPr lang="ko-KR" altLang="en-US" sz="1800" dirty="0"/>
              <a:t>숫자형 타입 </a:t>
            </a:r>
            <a:r>
              <a:rPr lang="en-US" altLang="ko-KR" sz="1800" dirty="0"/>
              <a:t>5</a:t>
            </a:r>
            <a:r>
              <a:rPr lang="ko-KR" altLang="en-US" sz="1800" dirty="0"/>
              <a:t>자리</a:t>
            </a:r>
            <a:r>
              <a:rPr lang="en-US" altLang="ko-KR" sz="1800" dirty="0"/>
              <a:t>, </a:t>
            </a:r>
            <a:r>
              <a:rPr lang="ko-KR" altLang="en-US" sz="1800" dirty="0"/>
              <a:t>기본 키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character_name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이름</a:t>
            </a:r>
            <a:r>
              <a:rPr lang="en-US" altLang="ko-KR" sz="1800" dirty="0"/>
              <a:t>, </a:t>
            </a:r>
            <a:r>
              <a:rPr lang="ko-KR" altLang="en-US" sz="1800" dirty="0"/>
              <a:t>가변 길이 문자형 타입 </a:t>
            </a:r>
            <a:r>
              <a:rPr lang="en-US" altLang="ko-KR" sz="1800" dirty="0"/>
              <a:t>30 bytes)</a:t>
            </a:r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role_id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역할 아이디</a:t>
            </a:r>
            <a:r>
              <a:rPr lang="en-US" altLang="ko-KR" sz="1800" dirty="0"/>
              <a:t>, </a:t>
            </a:r>
            <a:r>
              <a:rPr lang="ko-KR" altLang="en-US" sz="1800" dirty="0"/>
              <a:t>숫자형 타입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en-US" altLang="ko-KR" sz="1800" b="1" dirty="0"/>
              <a:t>email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이메일</a:t>
            </a:r>
            <a:r>
              <a:rPr lang="en-US" altLang="ko-KR" sz="1800" dirty="0"/>
              <a:t> </a:t>
            </a:r>
            <a:r>
              <a:rPr lang="ko-KR" altLang="en-US" sz="1800" dirty="0"/>
              <a:t>주소</a:t>
            </a:r>
            <a:r>
              <a:rPr lang="en-US" altLang="ko-KR" sz="1800" dirty="0"/>
              <a:t>, </a:t>
            </a:r>
            <a:r>
              <a:rPr lang="ko-KR" altLang="en-US" sz="1800" dirty="0"/>
              <a:t>가변 길이 문자형 타입 </a:t>
            </a:r>
            <a:r>
              <a:rPr lang="en-US" altLang="ko-KR" sz="1800" dirty="0"/>
              <a:t>40 bytes)</a:t>
            </a:r>
          </a:p>
          <a:p>
            <a:pPr>
              <a:lnSpc>
                <a:spcPct val="100000"/>
              </a:lnSpc>
              <a:spcAft>
                <a:spcPts val="0"/>
              </a:spcAft>
            </a:pPr>
            <a:r>
              <a:rPr lang="ko-KR" altLang="en-US" sz="2000" dirty="0"/>
              <a:t>테이블명</a:t>
            </a:r>
            <a:r>
              <a:rPr lang="en-US" altLang="ko-KR" sz="2000" dirty="0"/>
              <a:t>: </a:t>
            </a:r>
            <a:r>
              <a:rPr lang="en-US" altLang="ko-KR" sz="2000" b="1" dirty="0">
                <a:solidFill>
                  <a:srgbClr val="0070C0"/>
                </a:solidFill>
              </a:rPr>
              <a:t>roles</a:t>
            </a:r>
            <a:r>
              <a:rPr lang="en-US" altLang="ko-KR" sz="1800" dirty="0"/>
              <a:t>(</a:t>
            </a:r>
            <a:r>
              <a:rPr lang="ko-KR" altLang="en-US" sz="1800" dirty="0"/>
              <a:t>역할 정보 저장</a:t>
            </a:r>
            <a:r>
              <a:rPr lang="en-US" altLang="ko-KR" sz="1800" dirty="0"/>
              <a:t>)</a:t>
            </a:r>
            <a:endParaRPr lang="en-US" altLang="ko-KR" sz="1600" dirty="0"/>
          </a:p>
          <a:p>
            <a:pPr lvl="1">
              <a:lnSpc>
                <a:spcPct val="100000"/>
              </a:lnSpc>
              <a:spcAft>
                <a:spcPts val="0"/>
              </a:spcAft>
            </a:pPr>
            <a:r>
              <a:rPr lang="en-US" altLang="ko-KR" sz="1800" b="1" dirty="0" err="1"/>
              <a:t>role_id</a:t>
            </a:r>
            <a:r>
              <a:rPr lang="en-US" altLang="ko-KR" sz="1800" dirty="0"/>
              <a:t>(</a:t>
            </a:r>
            <a:r>
              <a:rPr lang="ko-KR" altLang="en-US" sz="1800" dirty="0"/>
              <a:t>등장인물 역할 아이디</a:t>
            </a:r>
            <a:r>
              <a:rPr lang="en-US" altLang="ko-KR" sz="1800" dirty="0"/>
              <a:t>, </a:t>
            </a:r>
            <a:r>
              <a:rPr lang="ko-KR" altLang="en-US" sz="1800" dirty="0"/>
              <a:t>숫자형 타입</a:t>
            </a:r>
            <a:r>
              <a:rPr lang="en-US" altLang="ko-KR" sz="1800" dirty="0"/>
              <a:t>, </a:t>
            </a:r>
            <a:r>
              <a:rPr lang="ko-KR" altLang="en-US" sz="1800" dirty="0"/>
              <a:t>기본 키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1800"/>
              </a:spcAft>
            </a:pPr>
            <a:r>
              <a:rPr lang="en-US" altLang="ko-KR" sz="1800" b="1" dirty="0" err="1"/>
              <a:t>role_name</a:t>
            </a:r>
            <a:r>
              <a:rPr lang="en-US" altLang="ko-KR" sz="1800" dirty="0"/>
              <a:t>(</a:t>
            </a:r>
            <a:r>
              <a:rPr lang="ko-KR" altLang="en-US" sz="1800" dirty="0"/>
              <a:t>역할 이름</a:t>
            </a:r>
            <a:r>
              <a:rPr lang="en-US" altLang="ko-KR" sz="1800" dirty="0"/>
              <a:t>, </a:t>
            </a:r>
            <a:r>
              <a:rPr lang="ko-KR" altLang="en-US" sz="1800" dirty="0"/>
              <a:t>가변 길이 문자형 타입 </a:t>
            </a:r>
            <a:r>
              <a:rPr lang="en-US" altLang="ko-KR" sz="1800" dirty="0"/>
              <a:t>20 byes)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 altLang="ko-KR" sz="1800" b="1" dirty="0">
                <a:solidFill>
                  <a:srgbClr val="0070C0"/>
                </a:solidFill>
              </a:rPr>
              <a:t>characters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테이블에는 </a:t>
            </a:r>
            <a:r>
              <a:rPr lang="en-US" altLang="ko-KR" sz="1800" dirty="0" err="1"/>
              <a:t>role_id</a:t>
            </a:r>
            <a:r>
              <a:rPr lang="en-US" altLang="ko-KR" sz="1800" dirty="0"/>
              <a:t> </a:t>
            </a:r>
            <a:r>
              <a:rPr lang="ko-KR" altLang="en-US" sz="1800" dirty="0"/>
              <a:t>컬럼이 있는데</a:t>
            </a:r>
            <a:r>
              <a:rPr lang="en-US" altLang="ko-KR" sz="1800" dirty="0"/>
              <a:t>, </a:t>
            </a:r>
            <a:r>
              <a:rPr lang="ko-KR" altLang="en-US" sz="1800" dirty="0"/>
              <a:t>이 값은 </a:t>
            </a:r>
            <a:r>
              <a:rPr lang="en-US" altLang="ko-KR" sz="1800" b="1" dirty="0">
                <a:solidFill>
                  <a:srgbClr val="0070C0"/>
                </a:solidFill>
              </a:rPr>
              <a:t>roles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테이블의 </a:t>
            </a:r>
            <a:r>
              <a:rPr lang="en-US" altLang="ko-KR" sz="1800" dirty="0" err="1"/>
              <a:t>role_id</a:t>
            </a:r>
            <a:r>
              <a:rPr lang="en-US" altLang="ko-KR" sz="1800" dirty="0"/>
              <a:t> </a:t>
            </a:r>
            <a:r>
              <a:rPr lang="ko-KR" altLang="en-US" sz="1800" dirty="0"/>
              <a:t>값을   참조한다</a:t>
            </a:r>
            <a:r>
              <a:rPr lang="en-US" altLang="ko-KR" sz="1800" dirty="0"/>
              <a:t>. </a:t>
            </a:r>
            <a:r>
              <a:rPr lang="en-US" altLang="ko-KR" sz="1800" b="1" dirty="0">
                <a:solidFill>
                  <a:srgbClr val="0070C0"/>
                </a:solidFill>
              </a:rPr>
              <a:t>characters</a:t>
            </a:r>
            <a:r>
              <a:rPr lang="en-US" altLang="ko-KR" sz="1800" dirty="0"/>
              <a:t> </a:t>
            </a:r>
            <a:r>
              <a:rPr lang="ko-KR" altLang="en-US" sz="1800" dirty="0"/>
              <a:t>테이블을 변경하여 </a:t>
            </a:r>
            <a:r>
              <a:rPr lang="en-US" altLang="ko-KR" sz="1800" dirty="0" err="1"/>
              <a:t>role_id</a:t>
            </a:r>
            <a:r>
              <a:rPr lang="ko-KR" altLang="en-US" sz="1800" dirty="0"/>
              <a:t> 컬럼이 </a:t>
            </a:r>
            <a:r>
              <a:rPr lang="en-US" altLang="ko-KR" sz="1800" b="1" dirty="0">
                <a:solidFill>
                  <a:srgbClr val="0070C0"/>
                </a:solidFill>
              </a:rPr>
              <a:t>roles </a:t>
            </a:r>
            <a:r>
              <a:rPr lang="ko-KR" altLang="en-US" sz="1800" dirty="0"/>
              <a:t>테이블의 </a:t>
            </a:r>
            <a:r>
              <a:rPr lang="en-US" altLang="ko-KR" sz="1800" dirty="0" err="1"/>
              <a:t>role_id</a:t>
            </a:r>
            <a:r>
              <a:rPr lang="en-US" altLang="ko-KR" sz="1800" dirty="0"/>
              <a:t> </a:t>
            </a:r>
            <a:r>
              <a:rPr lang="ko-KR" altLang="en-US" sz="1800" dirty="0"/>
              <a:t>값을 참조하도록 외래 키를 생성한다</a:t>
            </a:r>
            <a:r>
              <a:rPr lang="en-US" altLang="ko-KR" sz="1800" dirty="0"/>
              <a:t>.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8F50C2-24B6-47C8-BA36-C2B76C18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94327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7D1A6-DEFF-4375-B3FF-CACF3332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0856"/>
            <a:ext cx="7886700" cy="745217"/>
          </a:xfrm>
        </p:spPr>
        <p:txBody>
          <a:bodyPr/>
          <a:lstStyle/>
          <a:p>
            <a:r>
              <a:rPr lang="ko-KR" altLang="en-US" dirty="0"/>
              <a:t>실습문제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7F43F6-10CB-48E4-B4C9-9B50CAC3E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63207"/>
            <a:ext cx="8515350" cy="47032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altLang="ko-KR" sz="2000" dirty="0"/>
              <a:t>1. </a:t>
            </a:r>
            <a:r>
              <a:rPr lang="ko-KR" altLang="en-US" sz="2000" dirty="0"/>
              <a:t>스타워즈 관련 </a:t>
            </a:r>
            <a:r>
              <a:rPr lang="en-US" altLang="ko-KR" sz="2000" dirty="0"/>
              <a:t>3</a:t>
            </a:r>
            <a:r>
              <a:rPr lang="ko-KR" altLang="en-US" sz="2000" dirty="0"/>
              <a:t>개의 테이블에 각각의 데이터를 </a:t>
            </a:r>
            <a:r>
              <a:rPr lang="ko-KR" altLang="en-US" sz="2000" dirty="0" err="1"/>
              <a:t>입력하시오</a:t>
            </a:r>
            <a:r>
              <a:rPr lang="en-US" altLang="ko-KR" sz="20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88F50C2-24B6-47C8-BA36-C2B76C189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42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C905A271-07CE-41DD-8444-450AA830B6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1965477"/>
              </p:ext>
            </p:extLst>
          </p:nvPr>
        </p:nvGraphicFramePr>
        <p:xfrm>
          <a:off x="772997" y="1874521"/>
          <a:ext cx="4864232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7607">
                  <a:extLst>
                    <a:ext uri="{9D8B030D-6E8A-4147-A177-3AD203B41FA5}">
                      <a16:colId xmlns:a16="http://schemas.microsoft.com/office/drawing/2014/main" val="1591855592"/>
                    </a:ext>
                  </a:extLst>
                </a:gridCol>
                <a:gridCol w="2284417">
                  <a:extLst>
                    <a:ext uri="{9D8B030D-6E8A-4147-A177-3AD203B41FA5}">
                      <a16:colId xmlns:a16="http://schemas.microsoft.com/office/drawing/2014/main" val="2744643665"/>
                    </a:ext>
                  </a:extLst>
                </a:gridCol>
                <a:gridCol w="1142208">
                  <a:extLst>
                    <a:ext uri="{9D8B030D-6E8A-4147-A177-3AD203B41FA5}">
                      <a16:colId xmlns:a16="http://schemas.microsoft.com/office/drawing/2014/main" val="2117135836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</a:t>
                      </a:r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starwars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407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episode_id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episode_name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open_year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709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보이지 않는 위험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클론의 습격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시스의 복수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1999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2002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2005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7972325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920C19F-FCF8-4190-95DE-FFF6B6016C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1702907"/>
              </p:ext>
            </p:extLst>
          </p:nvPr>
        </p:nvGraphicFramePr>
        <p:xfrm>
          <a:off x="772997" y="3663775"/>
          <a:ext cx="5486401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7607">
                  <a:extLst>
                    <a:ext uri="{9D8B030D-6E8A-4147-A177-3AD203B41FA5}">
                      <a16:colId xmlns:a16="http://schemas.microsoft.com/office/drawing/2014/main" val="1591855592"/>
                    </a:ext>
                  </a:extLst>
                </a:gridCol>
                <a:gridCol w="2284417">
                  <a:extLst>
                    <a:ext uri="{9D8B030D-6E8A-4147-A177-3AD203B41FA5}">
                      <a16:colId xmlns:a16="http://schemas.microsoft.com/office/drawing/2014/main" val="2744643665"/>
                    </a:ext>
                  </a:extLst>
                </a:gridCol>
                <a:gridCol w="1764377">
                  <a:extLst>
                    <a:ext uri="{9D8B030D-6E8A-4147-A177-3AD203B41FA5}">
                      <a16:colId xmlns:a16="http://schemas.microsoft.com/office/drawing/2014/main" val="2117135836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characters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407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character_id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character_name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email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709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루크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스카이워커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한 솔로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다쓰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400" dirty="0" err="1">
                          <a:solidFill>
                            <a:schemeClr val="tx1"/>
                          </a:solidFill>
                        </a:rPr>
                        <a:t>베이더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luke@jedai.com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solo@alliance.com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vader@sith.com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7972325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D7F3218-E941-4A49-A49C-37E39D2998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361897"/>
              </p:ext>
            </p:extLst>
          </p:nvPr>
        </p:nvGraphicFramePr>
        <p:xfrm>
          <a:off x="6044780" y="1874520"/>
          <a:ext cx="2714921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1977">
                  <a:extLst>
                    <a:ext uri="{9D8B030D-6E8A-4147-A177-3AD203B41FA5}">
                      <a16:colId xmlns:a16="http://schemas.microsoft.com/office/drawing/2014/main" val="1591855592"/>
                    </a:ext>
                  </a:extLst>
                </a:gridCol>
                <a:gridCol w="1672944">
                  <a:extLst>
                    <a:ext uri="{9D8B030D-6E8A-4147-A177-3AD203B41FA5}">
                      <a16:colId xmlns:a16="http://schemas.microsoft.com/office/drawing/2014/main" val="2744643665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테이블 명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: roles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4079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role_id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role_name</a:t>
                      </a:r>
                      <a:endParaRPr lang="ko-KR" altLang="en-US" sz="160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8709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1001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1002</a:t>
                      </a: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1003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제다이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시스</a:t>
                      </a:r>
                      <a:endParaRPr lang="en-US" altLang="ko-KR" sz="1400" dirty="0">
                        <a:solidFill>
                          <a:schemeClr val="tx1"/>
                        </a:solidFill>
                      </a:endParaRPr>
                    </a:p>
                    <a:p>
                      <a:pPr latinLnBrk="1">
                        <a:spcAft>
                          <a:spcPts val="600"/>
                        </a:spcAft>
                      </a:pP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반란군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7972325"/>
                  </a:ext>
                </a:extLst>
              </a:tr>
            </a:tbl>
          </a:graphicData>
        </a:graphic>
      </p:graphicFrame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9FB04BD3-5612-4FC6-B205-1463AA470F80}"/>
              </a:ext>
            </a:extLst>
          </p:cNvPr>
          <p:cNvSpPr txBox="1">
            <a:spLocks/>
          </p:cNvSpPr>
          <p:nvPr/>
        </p:nvSpPr>
        <p:spPr>
          <a:xfrm>
            <a:off x="628650" y="5453032"/>
            <a:ext cx="8515350" cy="4703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○"/>
              <a:defRPr sz="2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800"/>
              </a:spcAft>
              <a:buFont typeface="Calibri" panose="020F0502020204030204" pitchFamily="34" charset="0"/>
              <a:buNone/>
            </a:pPr>
            <a:r>
              <a:rPr lang="en-US" altLang="ko-KR" sz="2000" dirty="0"/>
              <a:t>2. characters </a:t>
            </a:r>
            <a:r>
              <a:rPr lang="ko-KR" altLang="en-US" sz="2000" dirty="0"/>
              <a:t>테이블의 </a:t>
            </a:r>
            <a:r>
              <a:rPr lang="en-US" altLang="ko-KR" sz="2000" dirty="0" err="1"/>
              <a:t>role_id</a:t>
            </a:r>
            <a:r>
              <a:rPr lang="en-US" altLang="ko-KR" sz="2000" dirty="0"/>
              <a:t> </a:t>
            </a:r>
            <a:r>
              <a:rPr lang="ko-KR" altLang="en-US" sz="2000" dirty="0"/>
              <a:t>값을 이메일을 참조하여 알맞게 </a:t>
            </a:r>
            <a:r>
              <a:rPr lang="ko-KR" altLang="en-US" sz="2000" dirty="0" err="1"/>
              <a:t>수정하시오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54686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F399E6-D714-49D9-83C7-746672D8C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SQL </a:t>
            </a:r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ea typeface="+mn-ea"/>
              </a:rPr>
              <a:t>들어가기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BCC271-30F4-41B1-97F2-398A12E37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92344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817F24-46F3-4530-BDEA-E3D1A920C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내용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8F5420-D338-415E-B06D-712BE325F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HR </a:t>
            </a:r>
            <a:r>
              <a:rPr lang="ko-KR" altLang="en-US" sz="2000" dirty="0"/>
              <a:t>테이블 목록 및 구성형식 보기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DQL(</a:t>
            </a:r>
            <a:r>
              <a:rPr lang="ko-KR" altLang="en-US" sz="2000" dirty="0"/>
              <a:t>데이터 </a:t>
            </a:r>
            <a:r>
              <a:rPr lang="ko-KR" altLang="en-US" sz="2000" dirty="0" err="1"/>
              <a:t>정의어</a:t>
            </a:r>
            <a:r>
              <a:rPr lang="en-US" altLang="ko-KR" sz="2000" dirty="0"/>
              <a:t>) : SELECT </a:t>
            </a:r>
            <a:r>
              <a:rPr lang="ko-KR" altLang="en-US" sz="2000" dirty="0"/>
              <a:t>문</a:t>
            </a:r>
            <a:endParaRPr lang="en-US" altLang="ko-KR" sz="2000" dirty="0"/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ko-KR" altLang="en-US" sz="1800" dirty="0"/>
              <a:t>기본형식</a:t>
            </a:r>
            <a:endParaRPr lang="en-US" altLang="ko-KR" sz="1800" dirty="0"/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en-US" altLang="ko-KR" sz="1800" dirty="0"/>
              <a:t>distinct / all</a:t>
            </a:r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en-US" altLang="ko-KR" sz="1800" dirty="0"/>
              <a:t>order by</a:t>
            </a:r>
          </a:p>
          <a:p>
            <a:pPr lvl="1">
              <a:lnSpc>
                <a:spcPct val="150000"/>
              </a:lnSpc>
              <a:spcAft>
                <a:spcPts val="0"/>
              </a:spcAft>
            </a:pPr>
            <a:r>
              <a:rPr lang="en-US" altLang="ko-KR" sz="1800" dirty="0"/>
              <a:t>alias</a:t>
            </a:r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en-US" altLang="ko-KR" sz="1800" dirty="0"/>
              <a:t>where </a:t>
            </a:r>
            <a:r>
              <a:rPr lang="ko-KR" altLang="en-US" sz="1800" dirty="0"/>
              <a:t>절</a:t>
            </a:r>
            <a:endParaRPr lang="en-US" altLang="ko-KR" sz="18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SQL </a:t>
            </a:r>
            <a:r>
              <a:rPr lang="ko-KR" altLang="en-US" sz="2000" dirty="0"/>
              <a:t>연산자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ko-KR" sz="2000" dirty="0"/>
              <a:t>SQL</a:t>
            </a:r>
            <a:r>
              <a:rPr lang="ko-KR" altLang="en-US" sz="2000" dirty="0"/>
              <a:t> 연산자 우선순위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/>
              <a:t>실습 문제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A114BB-EB44-4FCB-9799-B9BD020B3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2576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8626BF-A652-4A80-BD53-FE817390E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200" dirty="0"/>
              <a:t>HR</a:t>
            </a:r>
            <a:r>
              <a:rPr lang="en-US" altLang="ko-KR" sz="3200" dirty="0">
                <a:latin typeface="+mn-ea"/>
                <a:ea typeface="+mn-ea"/>
              </a:rPr>
              <a:t> </a:t>
            </a:r>
            <a:r>
              <a:rPr lang="ko-KR" altLang="en-US" sz="3200" dirty="0">
                <a:latin typeface="+mn-ea"/>
                <a:ea typeface="+mn-ea"/>
              </a:rPr>
              <a:t>테이블 목록 및 구성형식 보기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1B37E10-579A-4500-834E-4ADD763819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ko-KR" dirty="0" err="1"/>
              <a:t>hr</a:t>
            </a:r>
            <a:r>
              <a:rPr lang="ko-KR" altLang="en-US" dirty="0"/>
              <a:t>계정 </a:t>
            </a:r>
            <a:r>
              <a:rPr lang="en-US" altLang="ko-KR" dirty="0"/>
              <a:t>: </a:t>
            </a:r>
            <a:r>
              <a:rPr lang="ko-KR" altLang="en-US" dirty="0"/>
              <a:t>사용가능한 테이블 목록보기</a:t>
            </a:r>
            <a:endParaRPr lang="en-US" altLang="ko-KR" dirty="0"/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</a:t>
            </a:r>
            <a:r>
              <a:rPr lang="en-US" altLang="ko-KR" b="1" dirty="0" err="1">
                <a:solidFill>
                  <a:srgbClr val="0070C0"/>
                </a:solidFill>
              </a:rPr>
              <a:t>table_name</a:t>
            </a:r>
            <a:r>
              <a:rPr lang="en-US" altLang="ko-KR" b="1" dirty="0">
                <a:solidFill>
                  <a:srgbClr val="0070C0"/>
                </a:solidFill>
              </a:rPr>
              <a:t> from </a:t>
            </a:r>
            <a:r>
              <a:rPr lang="en-US" altLang="ko-KR" b="1" dirty="0" err="1">
                <a:solidFill>
                  <a:srgbClr val="0070C0"/>
                </a:solidFill>
              </a:rPr>
              <a:t>user_tables</a:t>
            </a:r>
            <a:r>
              <a:rPr lang="en-US" altLang="ko-KR" b="1" dirty="0">
                <a:solidFill>
                  <a:srgbClr val="0070C0"/>
                </a:solidFill>
              </a:rPr>
              <a:t>;</a:t>
            </a:r>
          </a:p>
          <a:p>
            <a:pPr lvl="0"/>
            <a:r>
              <a:rPr lang="en-US" altLang="ko-KR" dirty="0" err="1"/>
              <a:t>hr</a:t>
            </a:r>
            <a:r>
              <a:rPr lang="ko-KR" altLang="en-US" dirty="0"/>
              <a:t>계정 </a:t>
            </a:r>
            <a:r>
              <a:rPr lang="en-US" altLang="ko-KR" dirty="0"/>
              <a:t>: employees</a:t>
            </a:r>
            <a:r>
              <a:rPr lang="ko-KR" altLang="en-US" dirty="0"/>
              <a:t>테이블의 구성형식 보기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desc employees;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B7822D7-080E-4DC4-A460-1E0F1B228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98303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F3B08-AB26-404D-882E-135FEF401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DQL</a:t>
            </a:r>
            <a:r>
              <a:rPr lang="en-US" altLang="ko-KR" sz="2800" b="0" dirty="0"/>
              <a:t>(</a:t>
            </a:r>
            <a:r>
              <a:rPr lang="ko-KR" altLang="en-US" sz="2800" b="0" dirty="0"/>
              <a:t>데이터 </a:t>
            </a:r>
            <a:r>
              <a:rPr lang="ko-KR" altLang="en-US" sz="2800" b="0" dirty="0" err="1"/>
              <a:t>질의어</a:t>
            </a:r>
            <a:r>
              <a:rPr lang="en-US" altLang="ko-KR" sz="2800" b="0" dirty="0"/>
              <a:t>) </a:t>
            </a:r>
            <a:r>
              <a:rPr lang="en-US" altLang="ko-KR" dirty="0"/>
              <a:t>- </a:t>
            </a:r>
            <a:r>
              <a:rPr lang="en-US" altLang="ko-KR" sz="2800" dirty="0"/>
              <a:t>select</a:t>
            </a:r>
            <a:r>
              <a:rPr lang="ko-KR" altLang="en-US" sz="2800" dirty="0"/>
              <a:t>문 </a:t>
            </a:r>
            <a:r>
              <a:rPr lang="en-US" altLang="ko-KR" sz="2800" dirty="0"/>
              <a:t>/ query</a:t>
            </a:r>
            <a:r>
              <a:rPr lang="ko-KR" altLang="en-US" sz="2800" dirty="0"/>
              <a:t>문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D19EA8-385F-4642-812D-B29D7A7AC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ko-KR" altLang="en-US" b="1" dirty="0"/>
              <a:t>기본형식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</a:t>
            </a:r>
            <a:r>
              <a:rPr lang="en-US" altLang="ko-KR" dirty="0"/>
              <a:t> </a:t>
            </a:r>
            <a:r>
              <a:rPr lang="ko-KR" altLang="en-US" sz="1800" dirty="0" err="1"/>
              <a:t>컬럼명</a:t>
            </a:r>
            <a:r>
              <a:rPr lang="en-US" altLang="ko-KR" sz="1800" dirty="0"/>
              <a:t>1, </a:t>
            </a:r>
            <a:r>
              <a:rPr lang="ko-KR" altLang="en-US" sz="1800" dirty="0" err="1"/>
              <a:t>컬럼명</a:t>
            </a:r>
            <a:r>
              <a:rPr lang="en-US" altLang="ko-KR" sz="1800" dirty="0"/>
              <a:t>2 ,.... </a:t>
            </a:r>
            <a:r>
              <a:rPr lang="en-US" altLang="ko-KR" b="1" dirty="0">
                <a:solidFill>
                  <a:srgbClr val="0070C0"/>
                </a:solidFill>
              </a:rPr>
              <a:t>from</a:t>
            </a:r>
            <a:r>
              <a:rPr lang="en-US" altLang="ko-KR" dirty="0"/>
              <a:t> </a:t>
            </a:r>
            <a:r>
              <a:rPr lang="ko-KR" altLang="en-US" sz="1800" dirty="0"/>
              <a:t>테이블명</a:t>
            </a:r>
            <a:r>
              <a:rPr lang="ko-KR" altLang="en-US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where</a:t>
            </a:r>
            <a:r>
              <a:rPr lang="en-US" altLang="ko-KR" dirty="0"/>
              <a:t> </a:t>
            </a:r>
            <a:r>
              <a:rPr lang="ko-KR" altLang="en-US" sz="1800" dirty="0" err="1"/>
              <a:t>조건절</a:t>
            </a:r>
            <a:r>
              <a:rPr lang="ko-KR" altLang="en-US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order by</a:t>
            </a:r>
            <a:r>
              <a:rPr lang="en-US" altLang="ko-KR" dirty="0"/>
              <a:t> </a:t>
            </a:r>
            <a:r>
              <a:rPr lang="ko-KR" altLang="en-US" sz="1800" dirty="0"/>
              <a:t>정렬의 기준 </a:t>
            </a:r>
            <a:r>
              <a:rPr lang="ko-KR" altLang="en-US" sz="1800" dirty="0" err="1"/>
              <a:t>컬럼명</a:t>
            </a:r>
            <a:r>
              <a:rPr lang="ko-KR" altLang="en-US" sz="1800" dirty="0"/>
              <a:t> </a:t>
            </a:r>
            <a:r>
              <a:rPr lang="en-US" altLang="ko-KR" sz="1800" dirty="0"/>
              <a:t>[</a:t>
            </a:r>
            <a:r>
              <a:rPr lang="en-US" altLang="ko-KR" sz="1800" dirty="0" err="1"/>
              <a:t>asc</a:t>
            </a:r>
            <a:r>
              <a:rPr lang="en-US" altLang="ko-KR" sz="1800" dirty="0"/>
              <a:t>/desc]</a:t>
            </a:r>
          </a:p>
          <a:p>
            <a:pPr marL="457200" lvl="1" indent="0">
              <a:buNone/>
            </a:pPr>
            <a:r>
              <a:rPr lang="en-US" altLang="ko-KR" sz="1800" dirty="0"/>
              <a:t>(SQL</a:t>
            </a:r>
            <a:r>
              <a:rPr lang="ko-KR" altLang="en-US" sz="1800" dirty="0"/>
              <a:t>실습</a:t>
            </a:r>
            <a:r>
              <a:rPr lang="en-US" altLang="ko-KR" sz="1800" dirty="0"/>
              <a:t>) employees </a:t>
            </a:r>
            <a:r>
              <a:rPr lang="ko-KR" altLang="en-US" sz="1800" dirty="0"/>
              <a:t>테이블의 모든 데이터 검색하기</a:t>
            </a:r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* from employees order by </a:t>
            </a:r>
            <a:r>
              <a:rPr lang="en-US" altLang="ko-KR" b="1" dirty="0" err="1">
                <a:solidFill>
                  <a:srgbClr val="0070C0"/>
                </a:solidFill>
              </a:rPr>
              <a:t>employee_id</a:t>
            </a:r>
            <a:r>
              <a:rPr lang="en-US" altLang="ko-KR" b="1" dirty="0">
                <a:solidFill>
                  <a:srgbClr val="0070C0"/>
                </a:solidFill>
              </a:rPr>
              <a:t>;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altLang="ko-KR" b="1" dirty="0"/>
              <a:t>distinct / all</a:t>
            </a:r>
          </a:p>
          <a:p>
            <a:pPr lvl="1"/>
            <a:r>
              <a:rPr lang="en-US" altLang="ko-KR" b="1" dirty="0">
                <a:solidFill>
                  <a:srgbClr val="0070C0"/>
                </a:solidFill>
              </a:rPr>
              <a:t>distinct</a:t>
            </a:r>
            <a:r>
              <a:rPr lang="en-US" altLang="ko-KR" dirty="0"/>
              <a:t>: </a:t>
            </a:r>
            <a:r>
              <a:rPr lang="ko-KR" altLang="en-US" sz="1800" dirty="0"/>
              <a:t>중복된 데이터를 허용하지 않음</a:t>
            </a:r>
            <a:endParaRPr lang="ko-KR" altLang="en-US" dirty="0"/>
          </a:p>
          <a:p>
            <a:pPr lvl="1"/>
            <a:r>
              <a:rPr lang="en-US" altLang="ko-KR" b="1" dirty="0">
                <a:solidFill>
                  <a:srgbClr val="0070C0"/>
                </a:solidFill>
              </a:rPr>
              <a:t>all</a:t>
            </a:r>
            <a:r>
              <a:rPr lang="en-US" altLang="ko-KR" dirty="0"/>
              <a:t>: </a:t>
            </a:r>
            <a:r>
              <a:rPr lang="ko-KR" altLang="en-US" sz="1800" dirty="0"/>
              <a:t>중복된 데이터를 허용함</a:t>
            </a:r>
            <a:endParaRPr lang="ko-KR" altLang="en-US" dirty="0"/>
          </a:p>
          <a:p>
            <a:pPr marL="457200" lvl="1" indent="0">
              <a:buNone/>
            </a:pPr>
            <a:r>
              <a:rPr lang="en-US" altLang="ko-KR" sz="1800" dirty="0"/>
              <a:t>(SQL</a:t>
            </a:r>
            <a:r>
              <a:rPr lang="ko-KR" altLang="en-US" sz="1800" dirty="0"/>
              <a:t>실습</a:t>
            </a:r>
            <a:r>
              <a:rPr lang="en-US" altLang="ko-KR" sz="1800" dirty="0"/>
              <a:t>) employees </a:t>
            </a:r>
            <a:r>
              <a:rPr lang="ko-KR" altLang="en-US" sz="1800" dirty="0"/>
              <a:t>테이블의 </a:t>
            </a:r>
            <a:r>
              <a:rPr lang="en-US" altLang="ko-KR" sz="1800" dirty="0" err="1"/>
              <a:t>job_id</a:t>
            </a:r>
            <a:r>
              <a:rPr lang="en-US" altLang="ko-KR" sz="1800" dirty="0"/>
              <a:t> </a:t>
            </a:r>
            <a:r>
              <a:rPr lang="ko-KR" altLang="en-US" sz="1800" dirty="0"/>
              <a:t>검색하기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distinct </a:t>
            </a:r>
            <a:r>
              <a:rPr lang="en-US" altLang="ko-KR" b="1" dirty="0" err="1">
                <a:solidFill>
                  <a:srgbClr val="0070C0"/>
                </a:solidFill>
              </a:rPr>
              <a:t>job_id</a:t>
            </a:r>
            <a:r>
              <a:rPr lang="en-US" altLang="ko-KR" b="1" dirty="0">
                <a:solidFill>
                  <a:srgbClr val="0070C0"/>
                </a:solidFill>
              </a:rPr>
              <a:t> from employees;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all </a:t>
            </a:r>
            <a:r>
              <a:rPr lang="en-US" altLang="ko-KR" b="1" dirty="0" err="1">
                <a:solidFill>
                  <a:srgbClr val="0070C0"/>
                </a:solidFill>
              </a:rPr>
              <a:t>job_id</a:t>
            </a:r>
            <a:r>
              <a:rPr lang="en-US" altLang="ko-KR" b="1" dirty="0">
                <a:solidFill>
                  <a:srgbClr val="0070C0"/>
                </a:solidFill>
              </a:rPr>
              <a:t> from employees;</a:t>
            </a:r>
          </a:p>
          <a:p>
            <a:pPr marL="0" lv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AD3F36-CD5C-461D-8302-3FBD5B07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46107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9F3B08-AB26-404D-882E-135FEF401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DQL</a:t>
            </a:r>
            <a:r>
              <a:rPr lang="en-US" altLang="ko-KR" sz="2800" b="0" dirty="0"/>
              <a:t>(</a:t>
            </a:r>
            <a:r>
              <a:rPr lang="ko-KR" altLang="en-US" sz="2800" b="0" dirty="0"/>
              <a:t>데이터 </a:t>
            </a:r>
            <a:r>
              <a:rPr lang="ko-KR" altLang="en-US" sz="2800" b="0" dirty="0" err="1"/>
              <a:t>질의어</a:t>
            </a:r>
            <a:r>
              <a:rPr lang="en-US" altLang="ko-KR" sz="2800" b="0" dirty="0"/>
              <a:t>) </a:t>
            </a:r>
            <a:r>
              <a:rPr lang="en-US" altLang="ko-KR" dirty="0"/>
              <a:t>- </a:t>
            </a:r>
            <a:r>
              <a:rPr lang="en-US" altLang="ko-KR" sz="2800" dirty="0"/>
              <a:t>select</a:t>
            </a:r>
            <a:r>
              <a:rPr lang="ko-KR" altLang="en-US" sz="2800" dirty="0"/>
              <a:t>문 </a:t>
            </a:r>
            <a:r>
              <a:rPr lang="en-US" altLang="ko-KR" sz="2800" dirty="0"/>
              <a:t>/ query</a:t>
            </a:r>
            <a:r>
              <a:rPr lang="ko-KR" altLang="en-US" sz="2800" dirty="0"/>
              <a:t>문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DD19EA8-385F-4642-812D-B29D7A7AC5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lvl="0" indent="-457200">
              <a:buFont typeface="+mj-lt"/>
              <a:buAutoNum type="arabicPeriod" startAt="3"/>
            </a:pPr>
            <a:r>
              <a:rPr lang="en-US" altLang="ko-KR" b="1" dirty="0"/>
              <a:t>order by</a:t>
            </a:r>
            <a:r>
              <a:rPr lang="en-US" altLang="ko-KR" dirty="0"/>
              <a:t>(</a:t>
            </a:r>
            <a:r>
              <a:rPr lang="ko-KR" altLang="en-US" dirty="0"/>
              <a:t>정렬</a:t>
            </a:r>
            <a:r>
              <a:rPr lang="en-US" altLang="ko-KR" dirty="0"/>
              <a:t>)</a:t>
            </a:r>
            <a:r>
              <a:rPr lang="ko-KR" altLang="en-US" dirty="0"/>
              <a:t> </a:t>
            </a:r>
            <a:r>
              <a:rPr lang="en-US" altLang="ko-KR" dirty="0"/>
              <a:t>– </a:t>
            </a:r>
            <a:r>
              <a:rPr lang="en-US" altLang="ko-KR" b="1" dirty="0" err="1">
                <a:solidFill>
                  <a:srgbClr val="0070C0"/>
                </a:solidFill>
              </a:rPr>
              <a:t>asc</a:t>
            </a:r>
            <a:r>
              <a:rPr lang="en-US" altLang="ko-KR" b="1" dirty="0">
                <a:solidFill>
                  <a:srgbClr val="0070C0"/>
                </a:solidFill>
              </a:rPr>
              <a:t> / desc</a:t>
            </a:r>
          </a:p>
          <a:p>
            <a:pPr marL="457200" lvl="1" indent="0">
              <a:buNone/>
            </a:pPr>
            <a:r>
              <a:rPr lang="en-US" altLang="ko-KR" sz="1800" dirty="0"/>
              <a:t>(SQL</a:t>
            </a:r>
            <a:r>
              <a:rPr lang="ko-KR" altLang="en-US" sz="1800" dirty="0"/>
              <a:t>실습</a:t>
            </a:r>
            <a:r>
              <a:rPr lang="en-US" altLang="ko-KR" sz="1800" dirty="0"/>
              <a:t>1) employees </a:t>
            </a:r>
            <a:r>
              <a:rPr lang="ko-KR" altLang="en-US" sz="1800" dirty="0"/>
              <a:t>테이블의 </a:t>
            </a:r>
            <a:r>
              <a:rPr lang="en-US" altLang="ko-KR" sz="1800" dirty="0"/>
              <a:t>salary </a:t>
            </a:r>
            <a:r>
              <a:rPr lang="ko-KR" altLang="en-US" sz="1800" dirty="0"/>
              <a:t>내림차순 정렬하기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</a:t>
            </a:r>
            <a:r>
              <a:rPr lang="en-US" altLang="ko-KR" b="1" dirty="0" err="1">
                <a:solidFill>
                  <a:srgbClr val="0070C0"/>
                </a:solidFill>
              </a:rPr>
              <a:t>first_name</a:t>
            </a:r>
            <a:r>
              <a:rPr lang="en-US" altLang="ko-KR" b="1" dirty="0">
                <a:solidFill>
                  <a:srgbClr val="0070C0"/>
                </a:solidFill>
              </a:rPr>
              <a:t>, </a:t>
            </a:r>
            <a:r>
              <a:rPr lang="en-US" altLang="ko-KR" b="1" dirty="0" err="1">
                <a:solidFill>
                  <a:srgbClr val="0070C0"/>
                </a:solidFill>
              </a:rPr>
              <a:t>last_name</a:t>
            </a:r>
            <a:r>
              <a:rPr lang="en-US" altLang="ko-KR" b="1" dirty="0">
                <a:solidFill>
                  <a:srgbClr val="0070C0"/>
                </a:solidFill>
              </a:rPr>
              <a:t>, salary from employees</a:t>
            </a:r>
          </a:p>
          <a:p>
            <a:pPr marL="457200" lvl="1" indent="0">
              <a:spcAft>
                <a:spcPts val="2400"/>
              </a:spcAft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order by salary desc;</a:t>
            </a:r>
          </a:p>
          <a:p>
            <a:pPr marL="457200" lvl="1" indent="0">
              <a:buNone/>
            </a:pPr>
            <a:r>
              <a:rPr lang="en-US" altLang="ko-KR" sz="1800" dirty="0"/>
              <a:t>(SQL</a:t>
            </a:r>
            <a:r>
              <a:rPr lang="ko-KR" altLang="en-US" sz="1800" dirty="0"/>
              <a:t>실습</a:t>
            </a:r>
            <a:r>
              <a:rPr lang="en-US" altLang="ko-KR" sz="1800" dirty="0"/>
              <a:t>2) employees </a:t>
            </a:r>
            <a:r>
              <a:rPr lang="ko-KR" altLang="en-US" sz="1800" dirty="0"/>
              <a:t>테이블의 </a:t>
            </a:r>
            <a:r>
              <a:rPr lang="en-US" altLang="ko-KR" sz="1800" dirty="0" err="1"/>
              <a:t>job_id</a:t>
            </a:r>
            <a:r>
              <a:rPr lang="en-US" altLang="ko-KR" sz="1800" dirty="0"/>
              <a:t> </a:t>
            </a:r>
            <a:r>
              <a:rPr lang="ko-KR" altLang="en-US" sz="1800" dirty="0"/>
              <a:t>오름차순</a:t>
            </a:r>
            <a:r>
              <a:rPr lang="en-US" altLang="ko-KR" sz="1800" dirty="0"/>
              <a:t>, salary </a:t>
            </a:r>
            <a:r>
              <a:rPr lang="ko-KR" altLang="en-US" sz="1800" dirty="0"/>
              <a:t>내림차순     정렬하기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select </a:t>
            </a:r>
            <a:r>
              <a:rPr lang="en-US" altLang="ko-KR" b="1" dirty="0" err="1">
                <a:solidFill>
                  <a:srgbClr val="0070C0"/>
                </a:solidFill>
              </a:rPr>
              <a:t>first_name</a:t>
            </a:r>
            <a:r>
              <a:rPr lang="en-US" altLang="ko-KR" b="1" dirty="0">
                <a:solidFill>
                  <a:srgbClr val="0070C0"/>
                </a:solidFill>
              </a:rPr>
              <a:t>, </a:t>
            </a:r>
            <a:r>
              <a:rPr lang="en-US" altLang="ko-KR" b="1" dirty="0" err="1">
                <a:solidFill>
                  <a:srgbClr val="0070C0"/>
                </a:solidFill>
              </a:rPr>
              <a:t>last_name</a:t>
            </a:r>
            <a:r>
              <a:rPr lang="en-US" altLang="ko-KR" b="1" dirty="0">
                <a:solidFill>
                  <a:srgbClr val="0070C0"/>
                </a:solidFill>
              </a:rPr>
              <a:t>, </a:t>
            </a:r>
            <a:r>
              <a:rPr lang="en-US" altLang="ko-KR" b="1" dirty="0" err="1">
                <a:solidFill>
                  <a:srgbClr val="0070C0"/>
                </a:solidFill>
              </a:rPr>
              <a:t>job_id</a:t>
            </a:r>
            <a:r>
              <a:rPr lang="en-US" altLang="ko-KR" b="1" dirty="0">
                <a:solidFill>
                  <a:srgbClr val="0070C0"/>
                </a:solidFill>
              </a:rPr>
              <a:t>, salary from employees</a:t>
            </a:r>
          </a:p>
          <a:p>
            <a:pPr marL="457200" lvl="1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order by </a:t>
            </a:r>
            <a:r>
              <a:rPr lang="en-US" altLang="ko-KR" b="1" dirty="0" err="1">
                <a:solidFill>
                  <a:srgbClr val="0070C0"/>
                </a:solidFill>
              </a:rPr>
              <a:t>job_id</a:t>
            </a:r>
            <a:r>
              <a:rPr lang="en-US" altLang="ko-KR" b="1" dirty="0">
                <a:solidFill>
                  <a:srgbClr val="0070C0"/>
                </a:solidFill>
              </a:rPr>
              <a:t>, salary desc;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AD3F36-CD5C-461D-8302-3FBD5B07E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021986-58A0-46D6-876C-14F19CE639CC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75025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5B2388-7555-4715-843E-7ACD9ED6D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8119424" cy="4973314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00000"/>
              </a:lnSpc>
              <a:spcAft>
                <a:spcPts val="600"/>
              </a:spcAft>
              <a:buFont typeface="+mj-lt"/>
              <a:buAutoNum type="arabicPeriod" startAt="4"/>
            </a:pPr>
            <a:r>
              <a:rPr lang="en-US" altLang="ko-KR" b="1" dirty="0">
                <a:solidFill>
                  <a:srgbClr val="0070C0"/>
                </a:solidFill>
              </a:rPr>
              <a:t>alias</a:t>
            </a:r>
            <a:r>
              <a:rPr lang="en-US" altLang="ko-KR" dirty="0"/>
              <a:t> : </a:t>
            </a:r>
            <a:r>
              <a:rPr lang="ko-KR" altLang="en-US" sz="2000" dirty="0"/>
              <a:t>별칭</a:t>
            </a:r>
            <a:endParaRPr lang="ko-KR" altLang="en-US" dirty="0"/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ko-KR" altLang="en-US" sz="1800" dirty="0"/>
              <a:t>기본형식</a:t>
            </a:r>
            <a:r>
              <a:rPr lang="en-US" altLang="ko-KR" sz="1800" dirty="0"/>
              <a:t>: </a:t>
            </a:r>
            <a:r>
              <a:rPr lang="ko-KR" altLang="en-US" sz="1800" dirty="0" err="1"/>
              <a:t>컬럼명</a:t>
            </a:r>
            <a:r>
              <a:rPr lang="ko-KR" altLang="en-US" sz="1800" dirty="0"/>
              <a:t> </a:t>
            </a:r>
            <a:r>
              <a:rPr lang="en-US" altLang="ko-KR" sz="1800" dirty="0"/>
              <a:t>[as] "</a:t>
            </a:r>
            <a:r>
              <a:rPr lang="ko-KR" altLang="en-US" sz="1800" dirty="0"/>
              <a:t>별칭</a:t>
            </a:r>
            <a:r>
              <a:rPr lang="en-US" altLang="ko-KR" sz="1800" dirty="0"/>
              <a:t>" ("": </a:t>
            </a:r>
            <a:r>
              <a:rPr lang="ko-KR" altLang="en-US" sz="1800" dirty="0"/>
              <a:t>생략가능</a:t>
            </a:r>
            <a:r>
              <a:rPr lang="en-US" altLang="ko-KR" sz="1800" dirty="0"/>
              <a:t>)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ko-KR" sz="1800" dirty="0"/>
              <a:t>"": </a:t>
            </a:r>
            <a:r>
              <a:rPr lang="ko-KR" altLang="en-US" sz="1800" dirty="0"/>
              <a:t>생략할 수 없는 경우 </a:t>
            </a:r>
            <a:r>
              <a:rPr lang="en-US" altLang="ko-KR" sz="1800" dirty="0"/>
              <a:t>- </a:t>
            </a:r>
            <a:r>
              <a:rPr lang="ko-KR" altLang="en-US" sz="1800" dirty="0"/>
              <a:t>별칭에 공백이 있을 경우</a:t>
            </a:r>
            <a:r>
              <a:rPr lang="en-US" altLang="ko-KR" sz="1800" dirty="0"/>
              <a:t>, </a:t>
            </a:r>
          </a:p>
          <a:p>
            <a:pPr marL="457200" lvl="1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ko-KR" altLang="en-US" sz="1800" dirty="0"/>
              <a:t>       숫자가 별칭이거나 특수문자가 별칭에 들어가 있는 경우 </a:t>
            </a:r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600" dirty="0"/>
              <a:t>(SQL</a:t>
            </a:r>
            <a:r>
              <a:rPr lang="ko-KR" altLang="en-US" sz="1600" dirty="0"/>
              <a:t>실습</a:t>
            </a:r>
            <a:r>
              <a:rPr lang="en-US" altLang="ko-KR" sz="1600" dirty="0"/>
              <a:t>) </a:t>
            </a:r>
            <a:r>
              <a:rPr lang="en-US" altLang="ko-KR" sz="1600" b="1" dirty="0"/>
              <a:t>employees </a:t>
            </a:r>
            <a:r>
              <a:rPr lang="ko-KR" altLang="en-US" sz="1600" b="1" dirty="0"/>
              <a:t>테이블의 </a:t>
            </a:r>
            <a:r>
              <a:rPr lang="en-US" altLang="ko-KR" sz="1600" b="1" dirty="0" err="1"/>
              <a:t>job_id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오름차순</a:t>
            </a:r>
            <a:r>
              <a:rPr lang="en-US" altLang="ko-KR" sz="1600" b="1" dirty="0"/>
              <a:t>, salary </a:t>
            </a:r>
            <a:r>
              <a:rPr lang="ko-KR" altLang="en-US" sz="1600" b="1" dirty="0"/>
              <a:t>내림차순 정렬하기</a:t>
            </a:r>
          </a:p>
          <a:p>
            <a:pPr marL="457200" lvl="1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altLang="ko-KR" sz="1800" dirty="0">
                <a:solidFill>
                  <a:srgbClr val="0070C0"/>
                </a:solidFill>
              </a:rPr>
              <a:t>select </a:t>
            </a:r>
            <a:r>
              <a:rPr lang="en-US" altLang="ko-KR" sz="1800" dirty="0" err="1">
                <a:solidFill>
                  <a:srgbClr val="0070C0"/>
                </a:solidFill>
              </a:rPr>
              <a:t>first_name</a:t>
            </a:r>
            <a:r>
              <a:rPr lang="en-US" altLang="ko-KR" sz="1800" dirty="0">
                <a:solidFill>
                  <a:srgbClr val="0070C0"/>
                </a:solidFill>
              </a:rPr>
              <a:t> </a:t>
            </a:r>
            <a:r>
              <a:rPr lang="ko-KR" altLang="en-US" sz="1800" dirty="0">
                <a:solidFill>
                  <a:srgbClr val="0070C0"/>
                </a:solidFill>
              </a:rPr>
              <a:t>이름</a:t>
            </a:r>
            <a:r>
              <a:rPr lang="en-US" altLang="ko-KR" sz="1800" dirty="0">
                <a:solidFill>
                  <a:srgbClr val="0070C0"/>
                </a:solidFill>
              </a:rPr>
              <a:t>, </a:t>
            </a:r>
            <a:r>
              <a:rPr lang="en-US" altLang="ko-KR" sz="1800" dirty="0" err="1">
                <a:solidFill>
                  <a:srgbClr val="0070C0"/>
                </a:solidFill>
              </a:rPr>
              <a:t>last_name</a:t>
            </a:r>
            <a:r>
              <a:rPr lang="en-US" altLang="ko-KR" sz="1800" dirty="0">
                <a:solidFill>
                  <a:srgbClr val="0070C0"/>
                </a:solidFill>
              </a:rPr>
              <a:t> </a:t>
            </a:r>
            <a:r>
              <a:rPr lang="ko-KR" altLang="en-US" sz="1800" dirty="0">
                <a:solidFill>
                  <a:srgbClr val="0070C0"/>
                </a:solidFill>
              </a:rPr>
              <a:t>성</a:t>
            </a:r>
            <a:r>
              <a:rPr lang="en-US" altLang="ko-KR" sz="1800" dirty="0">
                <a:solidFill>
                  <a:srgbClr val="0070C0"/>
                </a:solidFill>
              </a:rPr>
              <a:t>, </a:t>
            </a:r>
            <a:r>
              <a:rPr lang="en-US" altLang="ko-KR" sz="1800" dirty="0" err="1">
                <a:solidFill>
                  <a:srgbClr val="0070C0"/>
                </a:solidFill>
              </a:rPr>
              <a:t>job_id</a:t>
            </a:r>
            <a:r>
              <a:rPr lang="en-US" altLang="ko-KR" sz="1800" dirty="0">
                <a:solidFill>
                  <a:srgbClr val="0070C0"/>
                </a:solidFill>
              </a:rPr>
              <a:t> "</a:t>
            </a:r>
            <a:r>
              <a:rPr lang="ko-KR" altLang="en-US" sz="1800" dirty="0">
                <a:solidFill>
                  <a:srgbClr val="0070C0"/>
                </a:solidFill>
              </a:rPr>
              <a:t>직업 코드</a:t>
            </a:r>
            <a:r>
              <a:rPr lang="en-US" altLang="ko-KR" sz="1800" dirty="0">
                <a:solidFill>
                  <a:srgbClr val="0070C0"/>
                </a:solidFill>
              </a:rPr>
              <a:t>", salary </a:t>
            </a:r>
            <a:r>
              <a:rPr lang="ko-KR" altLang="en-US" sz="1800" dirty="0">
                <a:solidFill>
                  <a:srgbClr val="0070C0"/>
                </a:solidFill>
              </a:rPr>
              <a:t>급여 </a:t>
            </a:r>
            <a:r>
              <a:rPr lang="en-US" altLang="ko-KR" sz="1800" dirty="0">
                <a:solidFill>
                  <a:srgbClr val="0070C0"/>
                </a:solidFill>
              </a:rPr>
              <a:t>from employees order by </a:t>
            </a:r>
            <a:r>
              <a:rPr lang="en-US" altLang="ko-KR" sz="1800" dirty="0" err="1">
                <a:solidFill>
                  <a:srgbClr val="0070C0"/>
                </a:solidFill>
              </a:rPr>
              <a:t>job_id</a:t>
            </a:r>
            <a:r>
              <a:rPr lang="en-US" altLang="ko-KR" sz="1800" dirty="0">
                <a:solidFill>
                  <a:srgbClr val="0070C0"/>
                </a:solidFill>
              </a:rPr>
              <a:t>, salary desc;</a:t>
            </a:r>
          </a:p>
          <a:p>
            <a:pPr marL="457200" lvl="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eriod" startAt="4"/>
            </a:pPr>
            <a:r>
              <a:rPr lang="en-US" altLang="ko-KR" b="1" dirty="0">
                <a:solidFill>
                  <a:srgbClr val="0070C0"/>
                </a:solidFill>
              </a:rPr>
              <a:t>where </a:t>
            </a:r>
            <a:r>
              <a:rPr lang="ko-KR" altLang="en-US" b="1" dirty="0">
                <a:solidFill>
                  <a:srgbClr val="0070C0"/>
                </a:solidFill>
              </a:rPr>
              <a:t>절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sz="2000" dirty="0"/>
              <a:t>검색에 조건을 부여함</a:t>
            </a:r>
            <a:endParaRPr lang="ko-KR" altLang="en-US" dirty="0"/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/>
              <a:t>(SQL</a:t>
            </a:r>
            <a:r>
              <a:rPr lang="ko-KR" altLang="en-US" sz="1800" dirty="0"/>
              <a:t>실습</a:t>
            </a:r>
            <a:r>
              <a:rPr lang="en-US" altLang="ko-KR" sz="1800" dirty="0"/>
              <a:t>) </a:t>
            </a:r>
            <a:r>
              <a:rPr lang="en-US" altLang="ko-KR" sz="1800" b="1" dirty="0"/>
              <a:t>salary</a:t>
            </a:r>
            <a:r>
              <a:rPr lang="ko-KR" altLang="en-US" sz="1800" b="1" dirty="0"/>
              <a:t>가 </a:t>
            </a:r>
            <a:r>
              <a:rPr lang="en-US" altLang="ko-KR" sz="1800" b="1" dirty="0"/>
              <a:t>1000</a:t>
            </a:r>
            <a:r>
              <a:rPr lang="ko-KR" altLang="en-US" sz="1800" b="1" dirty="0"/>
              <a:t>보다는 많고 </a:t>
            </a:r>
            <a:r>
              <a:rPr lang="en-US" altLang="ko-KR" sz="1800" b="1" dirty="0"/>
              <a:t>10000</a:t>
            </a:r>
            <a:r>
              <a:rPr lang="ko-KR" altLang="en-US" sz="1800" b="1" dirty="0"/>
              <a:t>보다는 작은 직원 검색하기</a:t>
            </a:r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70C0"/>
                </a:solidFill>
              </a:rPr>
              <a:t>select * from employees where salary &gt; 1000 and salary &lt;10000</a:t>
            </a:r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sz="1800" dirty="0">
                <a:solidFill>
                  <a:srgbClr val="0070C0"/>
                </a:solidFill>
              </a:rPr>
              <a:t>order by salary desc;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820B7A-565F-4166-AA23-38ABB6633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48</a:t>
            </a:fld>
            <a:endParaRPr lang="ko-KR" altLang="en-US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49222BAA-A13C-4772-8B56-9D4A7305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/>
          <a:p>
            <a:r>
              <a:rPr lang="en-US" altLang="ko-KR" dirty="0"/>
              <a:t>DQL</a:t>
            </a:r>
            <a:r>
              <a:rPr lang="en-US" altLang="ko-KR" sz="2800" b="0" dirty="0"/>
              <a:t>(</a:t>
            </a:r>
            <a:r>
              <a:rPr lang="ko-KR" altLang="en-US" sz="2800" b="0" dirty="0"/>
              <a:t>데이터 </a:t>
            </a:r>
            <a:r>
              <a:rPr lang="ko-KR" altLang="en-US" sz="2800" b="0" dirty="0" err="1"/>
              <a:t>질의어</a:t>
            </a:r>
            <a:r>
              <a:rPr lang="en-US" altLang="ko-KR" sz="2800" b="0" dirty="0"/>
              <a:t>) </a:t>
            </a:r>
            <a:r>
              <a:rPr lang="en-US" altLang="ko-KR" dirty="0"/>
              <a:t>- </a:t>
            </a:r>
            <a:r>
              <a:rPr lang="en-US" altLang="ko-KR" sz="2800" dirty="0"/>
              <a:t>select</a:t>
            </a:r>
            <a:r>
              <a:rPr lang="ko-KR" altLang="en-US" sz="2800" dirty="0"/>
              <a:t>문 </a:t>
            </a:r>
            <a:r>
              <a:rPr lang="en-US" altLang="ko-KR" sz="2800" dirty="0"/>
              <a:t>/ query</a:t>
            </a:r>
            <a:r>
              <a:rPr lang="ko-KR" altLang="en-US" sz="2800" dirty="0"/>
              <a:t>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664781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EF4DC8-632E-4A15-97B9-92F43F48D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1203649"/>
            <a:ext cx="8353237" cy="497331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00000"/>
              </a:lnSpc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b="1" dirty="0">
                <a:solidFill>
                  <a:srgbClr val="0070C0"/>
                </a:solidFill>
              </a:rPr>
              <a:t>산술연산자</a:t>
            </a:r>
            <a:r>
              <a:rPr lang="ko-KR" altLang="en-US" sz="2000" dirty="0"/>
              <a:t> </a:t>
            </a:r>
            <a:r>
              <a:rPr lang="en-US" altLang="ko-KR" sz="2000" dirty="0"/>
              <a:t>: +, -, *, /</a:t>
            </a:r>
          </a:p>
          <a:p>
            <a:pPr marL="457200" indent="-457200">
              <a:lnSpc>
                <a:spcPct val="100000"/>
              </a:lnSpc>
              <a:spcAft>
                <a:spcPts val="600"/>
              </a:spcAft>
              <a:buFont typeface="+mj-lt"/>
              <a:buAutoNum type="arabicParenR"/>
            </a:pPr>
            <a:r>
              <a:rPr lang="ko-KR" altLang="en-US" sz="2000" b="1" dirty="0">
                <a:solidFill>
                  <a:srgbClr val="0070C0"/>
                </a:solidFill>
              </a:rPr>
              <a:t>비교연산자</a:t>
            </a:r>
            <a:r>
              <a:rPr lang="ko-KR" altLang="en-US" sz="2000" dirty="0"/>
              <a:t> </a:t>
            </a:r>
            <a:r>
              <a:rPr lang="en-US" altLang="ko-KR" sz="2000" dirty="0"/>
              <a:t>: =, !=, &gt;, &gt;=, &lt;, &lt;=</a:t>
            </a:r>
          </a:p>
          <a:p>
            <a:pPr marL="45720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/>
            </a:pPr>
            <a:r>
              <a:rPr lang="ko-KR" altLang="en-US" sz="2000" b="1" dirty="0">
                <a:solidFill>
                  <a:srgbClr val="0070C0"/>
                </a:solidFill>
              </a:rPr>
              <a:t>논리연산자</a:t>
            </a:r>
            <a:r>
              <a:rPr lang="ko-KR" altLang="en-US" sz="2000" dirty="0"/>
              <a:t> </a:t>
            </a:r>
            <a:r>
              <a:rPr lang="en-US" altLang="ko-KR" sz="2000" dirty="0"/>
              <a:t>: and, or, not</a:t>
            </a:r>
          </a:p>
          <a:p>
            <a:pPr marL="457200" lvl="1" indent="0">
              <a:lnSpc>
                <a:spcPct val="100000"/>
              </a:lnSpc>
              <a:spcAft>
                <a:spcPts val="600"/>
              </a:spcAft>
              <a:buNone/>
            </a:pPr>
            <a:r>
              <a:rPr lang="en-US" altLang="ko-KR" dirty="0"/>
              <a:t>(SQL</a:t>
            </a:r>
            <a:r>
              <a:rPr lang="ko-KR" altLang="en-US" dirty="0"/>
              <a:t>실습</a:t>
            </a:r>
            <a:r>
              <a:rPr lang="en-US" altLang="ko-KR" dirty="0"/>
              <a:t>) </a:t>
            </a:r>
            <a:r>
              <a:rPr lang="en-US" altLang="ko-KR" sz="1800" dirty="0"/>
              <a:t>salary</a:t>
            </a:r>
            <a:r>
              <a:rPr lang="ko-KR" altLang="en-US" sz="1800" dirty="0"/>
              <a:t>가 </a:t>
            </a:r>
            <a:r>
              <a:rPr lang="en-US" altLang="ko-KR" sz="1800" dirty="0"/>
              <a:t>1000</a:t>
            </a:r>
            <a:r>
              <a:rPr lang="ko-KR" altLang="en-US" sz="1800" dirty="0"/>
              <a:t>보다는 작고 </a:t>
            </a:r>
            <a:r>
              <a:rPr lang="en-US" altLang="ko-KR" sz="1800" dirty="0"/>
              <a:t>10000 </a:t>
            </a:r>
            <a:r>
              <a:rPr lang="ko-KR" altLang="en-US" sz="1800" dirty="0"/>
              <a:t>과 같거나 많은 직원 검색하기</a:t>
            </a:r>
            <a:endParaRPr lang="ko-KR" altLang="en-US" dirty="0"/>
          </a:p>
          <a:p>
            <a:pPr marL="457200" lvl="1" indent="0">
              <a:lnSpc>
                <a:spcPct val="100000"/>
              </a:lnSpc>
              <a:spcAft>
                <a:spcPts val="2400"/>
              </a:spcAft>
              <a:buNone/>
            </a:pPr>
            <a:r>
              <a:rPr lang="en-US" altLang="ko-KR" sz="1800" dirty="0">
                <a:solidFill>
                  <a:srgbClr val="0070C0"/>
                </a:solidFill>
              </a:rPr>
              <a:t>select * from employees where not(salary &gt;= 1000 and salary &lt;10000) order by salary desc;</a:t>
            </a:r>
          </a:p>
          <a:p>
            <a:pPr marL="457200" indent="-457200">
              <a:lnSpc>
                <a:spcPct val="100000"/>
              </a:lnSpc>
              <a:spcAft>
                <a:spcPts val="2400"/>
              </a:spcAft>
              <a:buFont typeface="+mj-lt"/>
              <a:buAutoNum type="arabicParenR" startAt="4"/>
            </a:pPr>
            <a:r>
              <a:rPr lang="en-US" altLang="ko-KR" sz="2000" b="1" dirty="0">
                <a:solidFill>
                  <a:srgbClr val="0070C0"/>
                </a:solidFill>
              </a:rPr>
              <a:t>SQL</a:t>
            </a:r>
            <a:r>
              <a:rPr lang="ko-KR" altLang="en-US" sz="2000" b="1" dirty="0">
                <a:solidFill>
                  <a:srgbClr val="0070C0"/>
                </a:solidFill>
              </a:rPr>
              <a:t>연산자</a:t>
            </a:r>
            <a:r>
              <a:rPr lang="en-US" altLang="ko-KR" sz="2000" dirty="0"/>
              <a:t>: in, any, all, </a:t>
            </a:r>
            <a:r>
              <a:rPr lang="en-US" altLang="ko-KR" sz="2000" dirty="0" err="1"/>
              <a:t>between~and</a:t>
            </a:r>
            <a:r>
              <a:rPr lang="en-US" altLang="ko-KR" sz="2000" dirty="0"/>
              <a:t>~, like, is null, is not null</a:t>
            </a:r>
          </a:p>
          <a:p>
            <a:pPr marL="457200" indent="-457200">
              <a:lnSpc>
                <a:spcPct val="100000"/>
              </a:lnSpc>
              <a:spcAft>
                <a:spcPts val="600"/>
              </a:spcAft>
              <a:buFont typeface="+mj-lt"/>
              <a:buAutoNum type="arabicParenR" startAt="4"/>
            </a:pPr>
            <a:r>
              <a:rPr lang="ko-KR" altLang="en-US" sz="2000" b="1" dirty="0">
                <a:solidFill>
                  <a:srgbClr val="0070C0"/>
                </a:solidFill>
              </a:rPr>
              <a:t>결합연산자</a:t>
            </a:r>
            <a:r>
              <a:rPr lang="en-US" altLang="ko-KR" sz="2000" dirty="0"/>
              <a:t>: ||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ko-KR" altLang="en-US" sz="1800" dirty="0"/>
              <a:t>결합할 내용이 </a:t>
            </a:r>
            <a:r>
              <a:rPr lang="ko-KR" altLang="en-US" sz="1800" dirty="0">
                <a:solidFill>
                  <a:srgbClr val="0070C0"/>
                </a:solidFill>
              </a:rPr>
              <a:t>날짜</a:t>
            </a:r>
            <a:r>
              <a:rPr lang="ko-KR" altLang="en-US" sz="1800" dirty="0"/>
              <a:t>나 </a:t>
            </a:r>
            <a:r>
              <a:rPr lang="ko-KR" altLang="en-US" sz="1800" dirty="0">
                <a:solidFill>
                  <a:srgbClr val="0070C0"/>
                </a:solidFill>
              </a:rPr>
              <a:t>문자</a:t>
            </a:r>
            <a:r>
              <a:rPr lang="ko-KR" altLang="en-US" sz="1800" dirty="0"/>
              <a:t>인 경우에는 </a:t>
            </a:r>
            <a:r>
              <a:rPr lang="ko-KR" altLang="en-US" sz="1800" dirty="0">
                <a:solidFill>
                  <a:srgbClr val="0070C0"/>
                </a:solidFill>
              </a:rPr>
              <a:t>단일 따옴표</a:t>
            </a:r>
            <a:r>
              <a:rPr lang="en-US" altLang="ko-KR" sz="1800" dirty="0">
                <a:solidFill>
                  <a:srgbClr val="0070C0"/>
                </a:solidFill>
              </a:rPr>
              <a:t>('')</a:t>
            </a:r>
            <a:r>
              <a:rPr lang="ko-KR" altLang="en-US" sz="1800" dirty="0">
                <a:solidFill>
                  <a:srgbClr val="0070C0"/>
                </a:solidFill>
              </a:rPr>
              <a:t>를 붙임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395F90-FEB9-4F48-A011-788E70C20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49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662BF32-26D0-4408-AEE7-BB6018660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/>
          <a:p>
            <a:r>
              <a:rPr lang="en-US" altLang="ko-KR" dirty="0"/>
              <a:t>SQL</a:t>
            </a:r>
            <a:r>
              <a:rPr lang="ko-KR" altLang="en-US" dirty="0"/>
              <a:t> 연산자</a:t>
            </a:r>
          </a:p>
        </p:txBody>
      </p:sp>
    </p:spTree>
    <p:extLst>
      <p:ext uri="{BB962C8B-B14F-4D97-AF65-F5344CB8AC3E}">
        <p14:creationId xmlns:p14="http://schemas.microsoft.com/office/powerpoint/2010/main" val="1757186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9C867A-E4AE-4848-8F51-C123BE162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기본 사용자 계정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F2DD23-A6EB-4F5D-9847-28A9696FAB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Aft>
                <a:spcPts val="18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sys</a:t>
            </a:r>
            <a:r>
              <a:rPr lang="en-US" altLang="ko-KR" dirty="0"/>
              <a:t> : </a:t>
            </a:r>
            <a:r>
              <a:rPr lang="ko-KR" altLang="en-US" sz="2000" dirty="0"/>
              <a:t>오라클의 </a:t>
            </a:r>
            <a:r>
              <a:rPr lang="en-US" altLang="ko-KR" sz="2000" dirty="0"/>
              <a:t>super</a:t>
            </a:r>
            <a:r>
              <a:rPr lang="ko-KR" altLang="en-US" sz="2000" dirty="0"/>
              <a:t>사용자 </a:t>
            </a:r>
            <a:r>
              <a:rPr lang="en-US" altLang="ko-KR" sz="2000" dirty="0"/>
              <a:t>id. </a:t>
            </a:r>
            <a:r>
              <a:rPr lang="ko-KR" altLang="en-US" sz="2000" dirty="0"/>
              <a:t>데이터베이스에서 발생하는      모든 문제를 처리할 수 있는 권한을 가짐</a:t>
            </a:r>
            <a:endParaRPr lang="ko-KR" altLang="en-US" dirty="0"/>
          </a:p>
          <a:p>
            <a:pPr lvl="0">
              <a:lnSpc>
                <a:spcPct val="100000"/>
              </a:lnSpc>
              <a:spcAft>
                <a:spcPts val="180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system</a:t>
            </a:r>
            <a:r>
              <a:rPr lang="en-US" altLang="ko-KR" dirty="0"/>
              <a:t>:  </a:t>
            </a:r>
            <a:r>
              <a:rPr lang="en-US" altLang="ko-KR" sz="2000" dirty="0"/>
              <a:t>sys</a:t>
            </a:r>
            <a:r>
              <a:rPr lang="ko-KR" altLang="en-US" sz="2000" dirty="0"/>
              <a:t>계정과 같은데 차이는 데이터베이스를  생성할    수 있는 권한이 없음</a:t>
            </a:r>
          </a:p>
          <a:p>
            <a:pPr lvl="0">
              <a:lnSpc>
                <a:spcPct val="100000"/>
              </a:lnSpc>
              <a:spcAft>
                <a:spcPts val="1800"/>
              </a:spcAft>
            </a:pPr>
            <a:r>
              <a:rPr lang="en-US" altLang="ko-KR" b="1" dirty="0" err="1">
                <a:solidFill>
                  <a:srgbClr val="0070C0"/>
                </a:solidFill>
              </a:rPr>
              <a:t>hr</a:t>
            </a:r>
            <a:r>
              <a:rPr lang="en-US" altLang="ko-KR" dirty="0"/>
              <a:t> : </a:t>
            </a:r>
            <a:r>
              <a:rPr lang="ko-KR" altLang="en-US" dirty="0"/>
              <a:t>연습용 </a:t>
            </a:r>
            <a:r>
              <a:rPr lang="en-US" altLang="ko-KR" dirty="0"/>
              <a:t>sample</a:t>
            </a:r>
            <a:r>
              <a:rPr lang="ko-KR" altLang="en-US" dirty="0"/>
              <a:t>계정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6555DC9-B057-4ABF-9A19-050AEABB3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060324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B5FD72-8DF6-47A9-948D-882E3C555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SQL </a:t>
            </a:r>
            <a:r>
              <a:rPr lang="ko-KR" altLang="en-US"/>
              <a:t>연산자 실습 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C1A47E-C88F-4FCA-8EC2-BBDAA788A4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027522"/>
            <a:ext cx="7789486" cy="5366153"/>
          </a:xfrm>
        </p:spPr>
        <p:txBody>
          <a:bodyPr>
            <a:normAutofit fontScale="70000" lnSpcReduction="20000"/>
          </a:bodyPr>
          <a:lstStyle/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department_id</a:t>
            </a:r>
            <a:r>
              <a:rPr lang="en-US" altLang="ko-KR" dirty="0"/>
              <a:t>, salary, </a:t>
            </a:r>
            <a:r>
              <a:rPr lang="en-US" altLang="ko-KR" dirty="0" err="1"/>
              <a:t>first_name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department_id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in</a:t>
            </a:r>
            <a:r>
              <a:rPr lang="en-US" altLang="ko-KR" dirty="0"/>
              <a:t> (10, 20, 100);		</a:t>
            </a:r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department_id</a:t>
            </a:r>
            <a:r>
              <a:rPr lang="en-US" altLang="ko-KR" dirty="0"/>
              <a:t>, salary, </a:t>
            </a:r>
            <a:r>
              <a:rPr lang="en-US" altLang="ko-KR" dirty="0" err="1"/>
              <a:t>firstname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department_id</a:t>
            </a:r>
            <a:r>
              <a:rPr lang="en-US" altLang="ko-KR" dirty="0"/>
              <a:t> = </a:t>
            </a:r>
            <a:r>
              <a:rPr lang="en-US" altLang="ko-KR" b="1" dirty="0">
                <a:solidFill>
                  <a:srgbClr val="0070C0"/>
                </a:solidFill>
              </a:rPr>
              <a:t>any</a:t>
            </a:r>
            <a:r>
              <a:rPr lang="en-US" altLang="ko-KR" dirty="0"/>
              <a:t>(10, 20, 100);</a:t>
            </a:r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salary, </a:t>
            </a:r>
            <a:r>
              <a:rPr lang="en-US" altLang="ko-KR" dirty="0" err="1"/>
              <a:t>first_name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salary </a:t>
            </a:r>
            <a:r>
              <a:rPr lang="en-US" altLang="ko-KR" b="1" dirty="0">
                <a:solidFill>
                  <a:srgbClr val="0070C0"/>
                </a:solidFill>
              </a:rPr>
              <a:t>between</a:t>
            </a:r>
            <a:r>
              <a:rPr lang="en-US" altLang="ko-KR" dirty="0"/>
              <a:t> 5000 </a:t>
            </a:r>
            <a:r>
              <a:rPr lang="en-US" altLang="ko-KR" b="1" dirty="0">
                <a:solidFill>
                  <a:srgbClr val="0070C0"/>
                </a:solidFill>
              </a:rPr>
              <a:t>and</a:t>
            </a:r>
            <a:r>
              <a:rPr lang="en-US" altLang="ko-KR" dirty="0"/>
              <a:t> 10000;</a:t>
            </a:r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first_name</a:t>
            </a:r>
            <a:r>
              <a:rPr lang="en-US" altLang="ko-KR" dirty="0"/>
              <a:t>, </a:t>
            </a:r>
            <a:r>
              <a:rPr lang="en-US" altLang="ko-KR" dirty="0" err="1"/>
              <a:t>last_name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first_name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like</a:t>
            </a:r>
            <a:r>
              <a:rPr lang="en-US" altLang="ko-KR" dirty="0"/>
              <a:t> 'A%’;                                              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en-US" altLang="ko-KR" dirty="0">
                <a:solidFill>
                  <a:srgbClr val="0070C0"/>
                </a:solidFill>
              </a:rPr>
              <a:t>% </a:t>
            </a:r>
            <a:r>
              <a:rPr lang="en-US" altLang="ko-KR" dirty="0"/>
              <a:t>: 0</a:t>
            </a:r>
            <a:r>
              <a:rPr lang="ko-KR" altLang="en-US" dirty="0"/>
              <a:t>개이상의 문자열</a:t>
            </a:r>
            <a:endParaRPr lang="en-US" altLang="ko-KR" dirty="0"/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first_name</a:t>
            </a:r>
            <a:r>
              <a:rPr lang="en-US" altLang="ko-KR" dirty="0"/>
              <a:t>, </a:t>
            </a:r>
            <a:r>
              <a:rPr lang="en-US" altLang="ko-KR" dirty="0" err="1"/>
              <a:t>last_name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first_name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like</a:t>
            </a:r>
            <a:r>
              <a:rPr lang="en-US" altLang="ko-KR" dirty="0"/>
              <a:t> '%T%';</a:t>
            </a:r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first_name</a:t>
            </a:r>
            <a:r>
              <a:rPr lang="en-US" altLang="ko-KR" dirty="0"/>
              <a:t>, </a:t>
            </a:r>
            <a:r>
              <a:rPr lang="en-US" altLang="ko-KR" dirty="0" err="1"/>
              <a:t>last_name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first_name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like</a:t>
            </a:r>
            <a:r>
              <a:rPr lang="en-US" altLang="ko-KR" dirty="0"/>
              <a:t> '_B%’;                                              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en-US" altLang="ko-KR" dirty="0">
                <a:solidFill>
                  <a:srgbClr val="0070C0"/>
                </a:solidFill>
              </a:rPr>
              <a:t>_</a:t>
            </a:r>
            <a:r>
              <a:rPr lang="en-US" altLang="ko-KR" dirty="0"/>
              <a:t> : 1</a:t>
            </a:r>
            <a:r>
              <a:rPr lang="ko-KR" altLang="en-US" dirty="0"/>
              <a:t>개의 문자열</a:t>
            </a:r>
            <a:endParaRPr lang="en-US" altLang="ko-KR" dirty="0"/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select </a:t>
            </a:r>
            <a:r>
              <a:rPr lang="en-US" altLang="ko-KR" dirty="0" err="1"/>
              <a:t>first_name</a:t>
            </a:r>
            <a:r>
              <a:rPr lang="en-US" altLang="ko-KR" dirty="0"/>
              <a:t>, </a:t>
            </a:r>
            <a:r>
              <a:rPr lang="en-US" altLang="ko-KR" dirty="0" err="1"/>
              <a:t>last_name</a:t>
            </a:r>
            <a:r>
              <a:rPr lang="en-US" altLang="ko-KR" dirty="0"/>
              <a:t> from employees</a:t>
            </a:r>
          </a:p>
          <a:p>
            <a:pPr marL="457200" lvl="1" indent="0">
              <a:lnSpc>
                <a:spcPct val="120000"/>
              </a:lnSpc>
              <a:spcAft>
                <a:spcPts val="1800"/>
              </a:spcAft>
              <a:buNone/>
            </a:pPr>
            <a:r>
              <a:rPr lang="en-US" altLang="ko-KR" dirty="0"/>
              <a:t>where </a:t>
            </a:r>
            <a:r>
              <a:rPr lang="en-US" altLang="ko-KR" dirty="0" err="1"/>
              <a:t>commission_pct</a:t>
            </a:r>
            <a:r>
              <a:rPr lang="en-US" altLang="ko-KR" dirty="0"/>
              <a:t> </a:t>
            </a:r>
            <a:r>
              <a:rPr lang="en-US" altLang="ko-KR" b="1" dirty="0">
                <a:solidFill>
                  <a:srgbClr val="0070C0"/>
                </a:solidFill>
              </a:rPr>
              <a:t>is null</a:t>
            </a:r>
            <a:r>
              <a:rPr lang="en-US" altLang="ko-KR" dirty="0"/>
              <a:t>;</a:t>
            </a:r>
          </a:p>
          <a:p>
            <a:pPr marL="0" lv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ko-KR" dirty="0"/>
              <a:t>(</a:t>
            </a:r>
            <a:r>
              <a:rPr lang="ko-KR" altLang="en-US" dirty="0"/>
              <a:t>예제</a:t>
            </a:r>
            <a:r>
              <a:rPr lang="en-US" altLang="ko-KR" dirty="0"/>
              <a:t>) </a:t>
            </a:r>
            <a:r>
              <a:rPr lang="ko-KR" altLang="en-US" dirty="0"/>
              <a:t>각 사람의 급여를 검색해서 </a:t>
            </a:r>
            <a:r>
              <a:rPr lang="en-US" altLang="ko-KR" dirty="0"/>
              <a:t>'</a:t>
            </a:r>
            <a:r>
              <a:rPr lang="ko-KR" altLang="en-US" dirty="0"/>
              <a:t>누구누구의 급여는 얼마입니다</a:t>
            </a:r>
            <a:r>
              <a:rPr lang="en-US" altLang="ko-KR" dirty="0"/>
              <a:t>'</a:t>
            </a:r>
            <a:r>
              <a:rPr lang="ko-KR" altLang="en-US" dirty="0"/>
              <a:t>로 컬럼명을      만들어서 출력하기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790578F-977E-4297-968B-9AC39245D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29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D11F4B-2DC1-4DB2-A5B5-4E40EDFFE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ko-KR" sz="2000" dirty="0"/>
              <a:t>( )</a:t>
            </a:r>
            <a:endParaRPr lang="ko-KR" altLang="en-US" sz="2000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/>
              <a:t>비교연산자</a:t>
            </a:r>
            <a:r>
              <a:rPr lang="en-US" altLang="ko-KR" sz="2000" dirty="0"/>
              <a:t>, SQL</a:t>
            </a:r>
            <a:r>
              <a:rPr lang="ko-KR" altLang="en-US" sz="2000" dirty="0"/>
              <a:t>연산자</a:t>
            </a:r>
            <a:r>
              <a:rPr lang="en-US" altLang="ko-KR" sz="2000" dirty="0"/>
              <a:t>, </a:t>
            </a:r>
            <a:r>
              <a:rPr lang="ko-KR" altLang="en-US" sz="2000" dirty="0"/>
              <a:t>산술연산자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sz="2000" dirty="0"/>
              <a:t>not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sz="2000" dirty="0"/>
              <a:t>and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sz="2000" dirty="0"/>
              <a:t>or</a:t>
            </a:r>
          </a:p>
          <a:p>
            <a:pPr marL="457200" indent="-457200">
              <a:buFont typeface="+mj-lt"/>
              <a:buAutoNum type="arabicPeriod"/>
            </a:pPr>
            <a:r>
              <a:rPr lang="ko-KR" altLang="en-US" sz="2000" dirty="0"/>
              <a:t>결합연산자</a:t>
            </a:r>
          </a:p>
          <a:p>
            <a:pPr marL="0" lvl="0" indent="0">
              <a:buNone/>
            </a:pPr>
            <a:endParaRPr lang="en-US" altLang="ko-KR" sz="2000" dirty="0"/>
          </a:p>
          <a:p>
            <a:pPr marL="0" lvl="0" indent="0">
              <a:buNone/>
            </a:pPr>
            <a:r>
              <a:rPr lang="en-US" altLang="ko-KR" sz="2000" dirty="0"/>
              <a:t>(SQL</a:t>
            </a:r>
            <a:r>
              <a:rPr lang="ko-KR" altLang="en-US" sz="2000" dirty="0"/>
              <a:t>실습</a:t>
            </a:r>
            <a:r>
              <a:rPr lang="en-US" altLang="ko-KR" sz="2000" dirty="0"/>
              <a:t>1) select </a:t>
            </a:r>
            <a:r>
              <a:rPr lang="en-US" altLang="ko-KR" sz="2000" dirty="0" err="1"/>
              <a:t>employee_id</a:t>
            </a:r>
            <a:r>
              <a:rPr lang="en-US" altLang="ko-KR" sz="2000" dirty="0"/>
              <a:t> from employees</a:t>
            </a:r>
          </a:p>
          <a:p>
            <a:pPr marL="457200" lvl="1" indent="0">
              <a:buNone/>
            </a:pPr>
            <a:r>
              <a:rPr lang="en-US" altLang="ko-KR" dirty="0"/>
              <a:t>where not(salary &gt;10000 and salary &lt; 30000);</a:t>
            </a:r>
          </a:p>
          <a:p>
            <a:pPr marL="0" lvl="0" indent="0">
              <a:buNone/>
            </a:pPr>
            <a:r>
              <a:rPr lang="en-US" altLang="ko-KR" sz="2000" dirty="0"/>
              <a:t>(SQL</a:t>
            </a:r>
            <a:r>
              <a:rPr lang="ko-KR" altLang="en-US" sz="2000" dirty="0"/>
              <a:t>실습</a:t>
            </a:r>
            <a:r>
              <a:rPr lang="en-US" altLang="ko-KR" sz="2000" dirty="0"/>
              <a:t>2: </a:t>
            </a:r>
            <a:r>
              <a:rPr lang="ko-KR" altLang="en-US" sz="2000" dirty="0"/>
              <a:t>비교 예제</a:t>
            </a:r>
            <a:r>
              <a:rPr lang="en-US" altLang="ko-KR" sz="2000" dirty="0"/>
              <a:t>) select </a:t>
            </a:r>
            <a:r>
              <a:rPr lang="en-US" altLang="ko-KR" sz="2000" dirty="0" err="1"/>
              <a:t>employee_id</a:t>
            </a:r>
            <a:r>
              <a:rPr lang="en-US" altLang="ko-KR" sz="2000" dirty="0"/>
              <a:t> from employees</a:t>
            </a:r>
          </a:p>
          <a:p>
            <a:pPr marL="457200" lvl="1" indent="0">
              <a:buNone/>
            </a:pPr>
            <a:r>
              <a:rPr lang="en-US" altLang="ko-KR" dirty="0"/>
              <a:t>where not salary &gt;10000 and salary &lt; 30000;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61D070-1E7D-432B-85D7-165EA2178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51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094C560E-D82A-48C6-BACB-6E8A0F2E4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/>
          <a:p>
            <a:r>
              <a:rPr lang="en-US" altLang="ko-KR" dirty="0"/>
              <a:t>SQL </a:t>
            </a:r>
            <a:r>
              <a:rPr lang="ko-KR" altLang="en-US" dirty="0"/>
              <a:t>연산자 우선순위</a:t>
            </a:r>
          </a:p>
        </p:txBody>
      </p:sp>
    </p:spTree>
    <p:extLst>
      <p:ext uri="{BB962C8B-B14F-4D97-AF65-F5344CB8AC3E}">
        <p14:creationId xmlns:p14="http://schemas.microsoft.com/office/powerpoint/2010/main" val="28586371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592487-FB43-433F-997C-1718AD773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실습문제</a:t>
            </a:r>
            <a:r>
              <a:rPr lang="en-US" altLang="ko-KR"/>
              <a:t>1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B67A4E-22C5-437A-902A-63FE6219E5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altLang="ko-KR" sz="2000" dirty="0"/>
              <a:t>employees </a:t>
            </a:r>
            <a:r>
              <a:rPr lang="ko-KR" altLang="en-US" sz="2000" dirty="0"/>
              <a:t>테이블에서 입사일</a:t>
            </a:r>
            <a:r>
              <a:rPr lang="en-US" altLang="ko-KR" sz="2000" dirty="0"/>
              <a:t>(</a:t>
            </a:r>
            <a:r>
              <a:rPr lang="en-US" altLang="ko-KR" sz="2000" dirty="0" err="1"/>
              <a:t>hire_date</a:t>
            </a:r>
            <a:r>
              <a:rPr lang="en-US" altLang="ko-KR" sz="2000" dirty="0"/>
              <a:t>)</a:t>
            </a:r>
            <a:r>
              <a:rPr lang="ko-KR" altLang="en-US" sz="2000" dirty="0"/>
              <a:t>이 </a:t>
            </a:r>
            <a:r>
              <a:rPr lang="en-US" altLang="ko-KR" sz="2000" dirty="0"/>
              <a:t>2003</a:t>
            </a:r>
            <a:r>
              <a:rPr lang="ko-KR" altLang="en-US" sz="2000" dirty="0"/>
              <a:t>년 </a:t>
            </a:r>
            <a:r>
              <a:rPr lang="en-US" altLang="ko-KR" sz="2000" dirty="0"/>
              <a:t>1</a:t>
            </a:r>
            <a:r>
              <a:rPr lang="ko-KR" altLang="en-US" sz="2000" dirty="0"/>
              <a:t>월 </a:t>
            </a:r>
            <a:r>
              <a:rPr lang="en-US" altLang="ko-KR" sz="2000" dirty="0"/>
              <a:t>1</a:t>
            </a:r>
            <a:r>
              <a:rPr lang="ko-KR" altLang="en-US" sz="2000" dirty="0"/>
              <a:t>일 이전인  사원에 대해 사원의 이름</a:t>
            </a:r>
            <a:r>
              <a:rPr lang="en-US" altLang="ko-KR" sz="2000" dirty="0"/>
              <a:t>(</a:t>
            </a:r>
            <a:r>
              <a:rPr lang="en-US" altLang="ko-KR" sz="2000" dirty="0" err="1"/>
              <a:t>first_name</a:t>
            </a:r>
            <a:r>
              <a:rPr lang="en-US" altLang="ko-KR" sz="2000" dirty="0"/>
              <a:t>), </a:t>
            </a:r>
            <a:r>
              <a:rPr lang="ko-KR" altLang="en-US" sz="2000" dirty="0"/>
              <a:t>입사일</a:t>
            </a:r>
            <a:r>
              <a:rPr lang="en-US" altLang="ko-KR" sz="2000" dirty="0"/>
              <a:t>, </a:t>
            </a:r>
            <a:r>
              <a:rPr lang="ko-KR" altLang="en-US" sz="2000" dirty="0"/>
              <a:t>부서번호</a:t>
            </a:r>
            <a:r>
              <a:rPr lang="en-US" altLang="ko-KR" sz="2000" dirty="0"/>
              <a:t>(</a:t>
            </a:r>
            <a:r>
              <a:rPr lang="en-US" altLang="ko-KR" sz="2000" dirty="0" err="1"/>
              <a:t>department_id</a:t>
            </a:r>
            <a:r>
              <a:rPr lang="en-US" altLang="ko-KR" sz="2000" dirty="0"/>
              <a:t>)</a:t>
            </a:r>
            <a:r>
              <a:rPr lang="ko-KR" altLang="en-US" sz="2000" dirty="0"/>
              <a:t>를 </a:t>
            </a:r>
            <a:r>
              <a:rPr lang="ko-KR" altLang="en-US" sz="2000" dirty="0" err="1"/>
              <a:t>나타내시오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F4673F-9720-4313-8A76-FD736ED87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52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79992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31AA3C-613B-4E48-AC55-E0978E271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실습문제</a:t>
            </a:r>
            <a:r>
              <a:rPr lang="en-US" altLang="ko-KR"/>
              <a:t>2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9B27F-2638-40DE-9DC3-D8DB8D7314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altLang="ko-KR" sz="2000" dirty="0"/>
              <a:t>employees </a:t>
            </a:r>
            <a:r>
              <a:rPr lang="ko-KR" altLang="en-US" sz="2000" dirty="0"/>
              <a:t>테이블에서 부서번호가 </a:t>
            </a:r>
            <a:r>
              <a:rPr lang="en-US" altLang="ko-KR" sz="2000" dirty="0"/>
              <a:t>50</a:t>
            </a:r>
            <a:r>
              <a:rPr lang="ko-KR" altLang="en-US" sz="2000" dirty="0"/>
              <a:t>번이나 </a:t>
            </a:r>
            <a:r>
              <a:rPr lang="en-US" altLang="ko-KR" sz="2000"/>
              <a:t>100</a:t>
            </a:r>
            <a:r>
              <a:rPr lang="ko-KR" altLang="en-US" sz="2000"/>
              <a:t>번인 </a:t>
            </a:r>
            <a:r>
              <a:rPr lang="ko-KR" altLang="en-US" sz="2000" dirty="0"/>
              <a:t>부서에 속한 사원들에 대하여 이름</a:t>
            </a:r>
            <a:r>
              <a:rPr lang="en-US" altLang="ko-KR" sz="2000" dirty="0"/>
              <a:t>, </a:t>
            </a:r>
            <a:r>
              <a:rPr lang="ko-KR" altLang="en-US" sz="2000" dirty="0"/>
              <a:t>직업코드</a:t>
            </a:r>
            <a:r>
              <a:rPr lang="en-US" altLang="ko-KR" sz="2000" dirty="0"/>
              <a:t>(</a:t>
            </a:r>
            <a:r>
              <a:rPr lang="en-US" altLang="ko-KR" sz="2000" dirty="0" err="1"/>
              <a:t>job_id</a:t>
            </a:r>
            <a:r>
              <a:rPr lang="en-US" altLang="ko-KR" sz="2000" dirty="0"/>
              <a:t>), </a:t>
            </a:r>
            <a:r>
              <a:rPr lang="ko-KR" altLang="en-US" sz="2000" dirty="0"/>
              <a:t>부서번호를 </a:t>
            </a:r>
            <a:r>
              <a:rPr lang="ko-KR" altLang="en-US" sz="2000" dirty="0" err="1"/>
              <a:t>나타내시오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286E56-9F70-475F-A1AE-8FF03D0A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87560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CE6067-593A-40E5-AE59-E93F0EF0B758}"/>
              </a:ext>
            </a:extLst>
          </p:cNvPr>
          <p:cNvSpPr/>
          <p:nvPr/>
        </p:nvSpPr>
        <p:spPr>
          <a:xfrm>
            <a:off x="1447800" y="3200400"/>
            <a:ext cx="62484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HY그래픽M" panose="02030600000101010101" pitchFamily="18" charset="-127"/>
                <a:ea typeface="HY그래픽M" panose="02030600000101010101" pitchFamily="18" charset="-127"/>
                <a:cs typeface="+mn-cs"/>
              </a:rPr>
              <a:t>수고했습니다</a:t>
            </a:r>
          </a:p>
        </p:txBody>
      </p:sp>
    </p:spTree>
    <p:extLst>
      <p:ext uri="{BB962C8B-B14F-4D97-AF65-F5344CB8AC3E}">
        <p14:creationId xmlns:p14="http://schemas.microsoft.com/office/powerpoint/2010/main" val="1356617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21B86-0C03-4D3C-8A31-ABD93A9E1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64433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HR </a:t>
            </a:r>
            <a:r>
              <a:rPr lang="ko-KR" altLang="en-US" dirty="0"/>
              <a:t>계정 생성 및 활성화시키기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F8441E6-D247-4C35-9BDC-E32C4D5C1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904973"/>
            <a:ext cx="7886700" cy="5587901"/>
          </a:xfrm>
        </p:spPr>
        <p:txBody>
          <a:bodyPr>
            <a:normAutofit fontScale="77500" lnSpcReduction="20000"/>
          </a:bodyPr>
          <a:lstStyle/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C:\Users\Park&gt;</a:t>
            </a:r>
            <a:r>
              <a:rPr lang="en-US" altLang="ko-KR" sz="1800" b="1" dirty="0">
                <a:solidFill>
                  <a:srgbClr val="0070C0"/>
                </a:solidFill>
              </a:rPr>
              <a:t>sqlplus 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사용자명 입력</a:t>
            </a:r>
            <a:r>
              <a:rPr lang="en-US" altLang="ko-KR" sz="1800" dirty="0"/>
              <a:t>: </a:t>
            </a:r>
            <a:r>
              <a:rPr lang="en-US" altLang="ko-KR" sz="1800" b="1" dirty="0">
                <a:solidFill>
                  <a:srgbClr val="0070C0"/>
                </a:solidFill>
              </a:rPr>
              <a:t>sys as </a:t>
            </a:r>
            <a:r>
              <a:rPr lang="en-US" altLang="ko-KR" sz="1800" b="1" dirty="0" err="1">
                <a:solidFill>
                  <a:srgbClr val="0070C0"/>
                </a:solidFill>
              </a:rPr>
              <a:t>sysdba</a:t>
            </a:r>
            <a:endParaRPr lang="en-US" altLang="ko-KR" sz="1800" b="1" dirty="0">
              <a:solidFill>
                <a:srgbClr val="0070C0"/>
              </a:solidFill>
            </a:endParaRP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비밀번호 입력</a:t>
            </a:r>
            <a:r>
              <a:rPr lang="en-US" altLang="ko-KR" sz="1800" dirty="0"/>
              <a:t>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다음에 접속됨</a:t>
            </a:r>
            <a:r>
              <a:rPr lang="en-US" altLang="ko-KR" sz="1800" dirty="0"/>
              <a:t>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Oracle Database 18c Express Edition Release 18.0.0.0.0 - Production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Version 18.4.0.0.0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SQL&gt; </a:t>
            </a:r>
            <a:r>
              <a:rPr lang="en-US" altLang="ko-KR" sz="1800" b="1" dirty="0">
                <a:solidFill>
                  <a:srgbClr val="0070C0"/>
                </a:solidFill>
              </a:rPr>
              <a:t>conn /as </a:t>
            </a:r>
            <a:r>
              <a:rPr lang="en-US" altLang="ko-KR" sz="1800" b="1" dirty="0" err="1">
                <a:solidFill>
                  <a:srgbClr val="0070C0"/>
                </a:solidFill>
              </a:rPr>
              <a:t>sysdba</a:t>
            </a:r>
            <a:endParaRPr lang="en-US" altLang="ko-KR" sz="1800" b="1" dirty="0">
              <a:solidFill>
                <a:srgbClr val="0070C0"/>
              </a:solidFill>
            </a:endParaRP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연결되었습니다</a:t>
            </a:r>
            <a:r>
              <a:rPr lang="en-US" altLang="ko-KR" sz="1800" dirty="0"/>
              <a:t>.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SQL&gt; </a:t>
            </a:r>
            <a:r>
              <a:rPr lang="en-US" altLang="ko-KR" sz="1800" b="1" dirty="0">
                <a:solidFill>
                  <a:srgbClr val="0070C0"/>
                </a:solidFill>
              </a:rPr>
              <a:t>alter session set "_ORACLE_SCRIPT"=true;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세션이 변경되었습니다</a:t>
            </a:r>
            <a:r>
              <a:rPr lang="en-US" altLang="ko-KR" sz="1800" dirty="0"/>
              <a:t>.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SQL&gt; </a:t>
            </a:r>
            <a:r>
              <a:rPr lang="en-US" altLang="ko-KR" sz="1800" b="1" dirty="0">
                <a:solidFill>
                  <a:srgbClr val="0070C0"/>
                </a:solidFill>
              </a:rPr>
              <a:t>@?/demo/schema/human_resources/hr_main.sql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specify password for HR as parameter 1: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1</a:t>
            </a:r>
            <a:r>
              <a:rPr lang="ko-KR" altLang="en-US" sz="1800" dirty="0"/>
              <a:t>의 값을 입력하십시오</a:t>
            </a:r>
            <a:r>
              <a:rPr lang="en-US" altLang="ko-KR" sz="1800" dirty="0"/>
              <a:t>: </a:t>
            </a:r>
            <a:r>
              <a:rPr lang="en-US" altLang="ko-KR" sz="1800" b="1" dirty="0" err="1">
                <a:solidFill>
                  <a:srgbClr val="0070C0"/>
                </a:solidFill>
              </a:rPr>
              <a:t>hr</a:t>
            </a:r>
            <a:endParaRPr lang="en-US" altLang="ko-KR" sz="1800" b="1" dirty="0">
              <a:solidFill>
                <a:srgbClr val="0070C0"/>
              </a:solidFill>
            </a:endParaRP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specify default </a:t>
            </a:r>
            <a:r>
              <a:rPr lang="en-US" altLang="ko-KR" sz="1800" dirty="0" err="1"/>
              <a:t>tablespeace</a:t>
            </a:r>
            <a:r>
              <a:rPr lang="en-US" altLang="ko-KR" sz="1800" dirty="0"/>
              <a:t> for HR as parameter 2: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2</a:t>
            </a:r>
            <a:r>
              <a:rPr lang="ko-KR" altLang="en-US" sz="1800" dirty="0"/>
              <a:t>의 값을 입력하십시오</a:t>
            </a:r>
            <a:r>
              <a:rPr lang="en-US" altLang="ko-KR" sz="1800" dirty="0"/>
              <a:t>: </a:t>
            </a:r>
            <a:r>
              <a:rPr lang="en-US" altLang="ko-KR" sz="1800" b="1" dirty="0">
                <a:solidFill>
                  <a:srgbClr val="0070C0"/>
                </a:solidFill>
              </a:rPr>
              <a:t>users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specify temporary tablespace for HR as parameter 3: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3</a:t>
            </a:r>
            <a:r>
              <a:rPr lang="ko-KR" altLang="en-US" sz="1800" dirty="0"/>
              <a:t>의 값을 입력하십시오</a:t>
            </a:r>
            <a:r>
              <a:rPr lang="en-US" altLang="ko-KR" sz="1800" dirty="0"/>
              <a:t>: </a:t>
            </a:r>
            <a:r>
              <a:rPr lang="en-US" altLang="ko-KR" sz="1800" b="1" dirty="0">
                <a:solidFill>
                  <a:srgbClr val="0070C0"/>
                </a:solidFill>
              </a:rPr>
              <a:t>temp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specify log path as parameter 4: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4</a:t>
            </a:r>
            <a:r>
              <a:rPr lang="ko-KR" altLang="en-US" sz="1800" dirty="0"/>
              <a:t>의 값을 입력하십시오</a:t>
            </a:r>
            <a:r>
              <a:rPr lang="en-US" altLang="ko-KR" sz="1800" dirty="0"/>
              <a:t>: </a:t>
            </a:r>
            <a:r>
              <a:rPr lang="en-US" altLang="ko-KR" sz="1800" b="1" dirty="0">
                <a:solidFill>
                  <a:srgbClr val="0070C0"/>
                </a:solidFill>
              </a:rPr>
              <a:t>C</a:t>
            </a:r>
            <a:r>
              <a:rPr lang="en-US" altLang="ko-KR" sz="1800" b="1" dirty="0"/>
              <a:t>:\</a:t>
            </a:r>
            <a:r>
              <a:rPr lang="en-US" altLang="ko-KR" sz="1800" b="1" dirty="0">
                <a:solidFill>
                  <a:srgbClr val="FF0000"/>
                </a:solidFill>
              </a:rPr>
              <a:t>app</a:t>
            </a:r>
            <a:r>
              <a:rPr lang="en-US" altLang="ko-KR" sz="1800" b="1" dirty="0">
                <a:solidFill>
                  <a:srgbClr val="0070C0"/>
                </a:solidFill>
              </a:rPr>
              <a:t>\Park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product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18.0.0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dbhomeXE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demo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schema</a:t>
            </a:r>
            <a:r>
              <a:rPr lang="en-US" altLang="ko-KR" sz="1800" b="1" dirty="0"/>
              <a:t>\</a:t>
            </a:r>
            <a:r>
              <a:rPr lang="en-US" altLang="ko-KR" sz="1800" b="1" dirty="0">
                <a:solidFill>
                  <a:srgbClr val="FF0000"/>
                </a:solidFill>
              </a:rPr>
              <a:t>log</a:t>
            </a:r>
            <a:r>
              <a:rPr lang="en-US" altLang="ko-KR" sz="1800" b="1" dirty="0"/>
              <a:t>\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PL/SQL </a:t>
            </a:r>
            <a:r>
              <a:rPr lang="ko-KR" altLang="en-US" sz="1800" dirty="0"/>
              <a:t>처리가 정상적으로 완료되었습니다</a:t>
            </a:r>
            <a:r>
              <a:rPr lang="en-US" altLang="ko-KR" sz="1800" dirty="0"/>
              <a:t>.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… (</a:t>
            </a:r>
            <a:r>
              <a:rPr lang="ko-KR" altLang="en-US" sz="1800" dirty="0" err="1"/>
              <a:t>실행문</a:t>
            </a:r>
            <a:r>
              <a:rPr lang="en-US" altLang="ko-KR" sz="1800" dirty="0"/>
              <a:t>) …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SQL&gt; </a:t>
            </a:r>
            <a:r>
              <a:rPr lang="en-US" altLang="ko-KR" sz="1800" b="1" dirty="0">
                <a:solidFill>
                  <a:srgbClr val="0070C0"/>
                </a:solidFill>
              </a:rPr>
              <a:t>alter user </a:t>
            </a:r>
            <a:r>
              <a:rPr lang="en-US" altLang="ko-KR" sz="1800" b="1" dirty="0" err="1">
                <a:solidFill>
                  <a:srgbClr val="0070C0"/>
                </a:solidFill>
              </a:rPr>
              <a:t>hr</a:t>
            </a:r>
            <a:r>
              <a:rPr lang="en-US" altLang="ko-KR" sz="1800" b="1" dirty="0">
                <a:solidFill>
                  <a:srgbClr val="0070C0"/>
                </a:solidFill>
              </a:rPr>
              <a:t> account unlock identified by 1234;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User altered.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altLang="ko-KR" sz="1800" dirty="0"/>
              <a:t>SQL&gt; </a:t>
            </a:r>
            <a:r>
              <a:rPr lang="en-US" altLang="ko-KR" sz="1800" b="1" dirty="0">
                <a:solidFill>
                  <a:srgbClr val="0070C0"/>
                </a:solidFill>
              </a:rPr>
              <a:t>conn </a:t>
            </a:r>
            <a:r>
              <a:rPr lang="en-US" altLang="ko-KR" sz="1800" b="1" dirty="0" err="1">
                <a:solidFill>
                  <a:srgbClr val="0070C0"/>
                </a:solidFill>
              </a:rPr>
              <a:t>hr</a:t>
            </a:r>
            <a:r>
              <a:rPr lang="en-US" altLang="ko-KR" sz="1800" b="1" dirty="0">
                <a:solidFill>
                  <a:srgbClr val="0070C0"/>
                </a:solidFill>
              </a:rPr>
              <a:t>/1234</a:t>
            </a:r>
          </a:p>
          <a:p>
            <a:pPr marL="0" lv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ko-KR" altLang="en-US" sz="1800" dirty="0"/>
              <a:t>연결되었습니다</a:t>
            </a:r>
            <a:r>
              <a:rPr lang="en-US" altLang="ko-KR" sz="1800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851A7-8B73-489C-8F92-F88ADFF94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7375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7A701-FB2D-49AF-A2E8-24F43C6C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용어 정리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3F12C3-CCF5-4608-9E94-96B7449F5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오라클 </a:t>
            </a:r>
            <a:r>
              <a:rPr lang="ko-KR" altLang="en-US" b="1" dirty="0">
                <a:solidFill>
                  <a:srgbClr val="0070C0"/>
                </a:solidFill>
              </a:rPr>
              <a:t>서버</a:t>
            </a:r>
            <a:r>
              <a:rPr lang="en-US" altLang="ko-KR" dirty="0"/>
              <a:t>: </a:t>
            </a:r>
            <a:r>
              <a:rPr lang="ko-KR" altLang="en-US" dirty="0"/>
              <a:t>데이터베이스 </a:t>
            </a:r>
            <a:r>
              <a:rPr lang="en-US" altLang="ko-KR" dirty="0"/>
              <a:t>+ </a:t>
            </a:r>
            <a:r>
              <a:rPr lang="ko-KR" altLang="en-US" dirty="0"/>
              <a:t>인스턴스</a:t>
            </a:r>
            <a:endParaRPr lang="en-US" altLang="ko-KR" dirty="0"/>
          </a:p>
          <a:p>
            <a:pPr lvl="1"/>
            <a:r>
              <a:rPr lang="ko-KR" altLang="en-US" b="1" dirty="0">
                <a:solidFill>
                  <a:srgbClr val="0070C0"/>
                </a:solidFill>
              </a:rPr>
              <a:t>데이터베이스</a:t>
            </a:r>
            <a:r>
              <a:rPr lang="en-US" altLang="ko-KR" dirty="0"/>
              <a:t>: </a:t>
            </a:r>
            <a:r>
              <a:rPr lang="ko-KR" altLang="en-US" dirty="0"/>
              <a:t>데이터베이스 시스템 자체</a:t>
            </a:r>
            <a:endParaRPr lang="en-US" altLang="ko-KR" dirty="0"/>
          </a:p>
          <a:p>
            <a:pPr lvl="1">
              <a:spcAft>
                <a:spcPts val="600"/>
              </a:spcAft>
            </a:pPr>
            <a:r>
              <a:rPr lang="ko-KR" altLang="en-US" b="1" dirty="0">
                <a:solidFill>
                  <a:srgbClr val="0070C0"/>
                </a:solidFill>
              </a:rPr>
              <a:t>인스턴스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2">
              <a:spcAft>
                <a:spcPts val="600"/>
              </a:spcAft>
            </a:pPr>
            <a:r>
              <a:rPr lang="ko-KR" altLang="en-US" dirty="0"/>
              <a:t>데이터베이스에 접근하고 데이터베이스를 관리하기 위한 수단</a:t>
            </a:r>
            <a:endParaRPr lang="en-US" altLang="ko-KR" dirty="0"/>
          </a:p>
          <a:p>
            <a:pPr lvl="2">
              <a:spcAft>
                <a:spcPts val="600"/>
              </a:spcAft>
            </a:pPr>
            <a:r>
              <a:rPr lang="en-US" altLang="ko-KR" dirty="0"/>
              <a:t>SGA</a:t>
            </a:r>
            <a:r>
              <a:rPr lang="en-US" altLang="ko-KR" sz="1600" dirty="0"/>
              <a:t>(System Global Area) </a:t>
            </a:r>
            <a:r>
              <a:rPr lang="ko-KR" altLang="en-US" dirty="0"/>
              <a:t>메모리 영역 </a:t>
            </a:r>
            <a:r>
              <a:rPr lang="en-US" altLang="ko-KR" dirty="0"/>
              <a:t>+ </a:t>
            </a:r>
            <a:r>
              <a:rPr lang="ko-KR" altLang="en-US" dirty="0"/>
              <a:t>백그라운드 프로세스들로 구성됨</a:t>
            </a:r>
            <a:endParaRPr lang="en-US" altLang="ko-KR" dirty="0"/>
          </a:p>
          <a:p>
            <a:pPr lvl="2"/>
            <a:r>
              <a:rPr lang="ko-KR" altLang="en-US" dirty="0"/>
              <a:t>하나의 인스턴스는 오직 한 번에 하나의 데이터베이스에서만  </a:t>
            </a:r>
            <a:r>
              <a:rPr lang="ko-KR" altLang="en-US" dirty="0" err="1"/>
              <a:t>오픈되고</a:t>
            </a:r>
            <a:r>
              <a:rPr lang="ko-KR" altLang="en-US" dirty="0"/>
              <a:t> 사용될 수 있음</a:t>
            </a:r>
            <a:endParaRPr lang="en-US" altLang="ko-KR" dirty="0"/>
          </a:p>
          <a:p>
            <a:r>
              <a:rPr lang="ko-KR" altLang="en-US" b="1" dirty="0">
                <a:solidFill>
                  <a:srgbClr val="0070C0"/>
                </a:solidFill>
              </a:rPr>
              <a:t>전역 데이터베이스 이름</a:t>
            </a:r>
            <a:endParaRPr lang="en-US" altLang="ko-KR" b="1" dirty="0">
              <a:solidFill>
                <a:srgbClr val="0070C0"/>
              </a:solidFill>
            </a:endParaRPr>
          </a:p>
          <a:p>
            <a:pPr lvl="1"/>
            <a:r>
              <a:rPr lang="ko-KR" altLang="en-US" dirty="0"/>
              <a:t>데이터베이스를 식별하기 위한 유일한 이름</a:t>
            </a:r>
            <a:r>
              <a:rPr lang="en-US" altLang="ko-KR" dirty="0"/>
              <a:t>(</a:t>
            </a:r>
            <a:r>
              <a:rPr lang="ko-KR" altLang="en-US" dirty="0"/>
              <a:t>값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여러 개의 데이터베이스에 동시 접속하여 사용할 때            데이터베이스를 구분하기 위한 이름</a:t>
            </a:r>
            <a:endParaRPr lang="en-US" altLang="ko-KR" dirty="0"/>
          </a:p>
          <a:p>
            <a:pPr marL="457200" lvl="1" indent="0">
              <a:buNone/>
            </a:pPr>
            <a:r>
              <a:rPr lang="en-US" altLang="ko-KR" sz="1800" dirty="0"/>
              <a:t>(</a:t>
            </a:r>
            <a:r>
              <a:rPr lang="ko-KR" altLang="en-US" sz="1800" dirty="0"/>
              <a:t>형식</a:t>
            </a:r>
            <a:r>
              <a:rPr lang="en-US" altLang="ko-KR" sz="1800" dirty="0"/>
              <a:t>) </a:t>
            </a:r>
            <a:r>
              <a:rPr lang="ko-KR" altLang="en-US" sz="1800" dirty="0"/>
              <a:t>데이터베이스 명</a:t>
            </a:r>
            <a:r>
              <a:rPr lang="en-US" altLang="ko-KR" sz="1800" dirty="0"/>
              <a:t>.</a:t>
            </a:r>
            <a:r>
              <a:rPr lang="ko-KR" altLang="en-US" sz="1800" dirty="0"/>
              <a:t>도메인 명    </a:t>
            </a:r>
            <a:r>
              <a:rPr lang="en-US" altLang="ko-KR" sz="1800" dirty="0"/>
              <a:t>(</a:t>
            </a:r>
            <a:r>
              <a:rPr lang="ko-KR" altLang="en-US" sz="1800" dirty="0"/>
              <a:t>예</a:t>
            </a:r>
            <a:r>
              <a:rPr lang="en-US" altLang="ko-KR" sz="1800" dirty="0"/>
              <a:t>) orcldb.sale.us.com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9BA85-A22A-42B8-B08A-EB71B310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493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7A701-FB2D-49AF-A2E8-24F43C6C3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용어 정리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3F12C3-CCF5-4608-9E94-96B7449F5D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 altLang="ko-KR" b="1" dirty="0">
                <a:solidFill>
                  <a:srgbClr val="0070C0"/>
                </a:solidFill>
              </a:rPr>
              <a:t>SID</a:t>
            </a:r>
            <a:r>
              <a:rPr lang="en-US" altLang="ko-KR" sz="2000" dirty="0"/>
              <a:t>(System Identifier, </a:t>
            </a:r>
            <a:r>
              <a:rPr lang="ko-KR" altLang="en-US" sz="2000" dirty="0"/>
              <a:t>시스템 식별자</a:t>
            </a:r>
            <a:r>
              <a:rPr lang="en-US" altLang="ko-KR" sz="2000" dirty="0"/>
              <a:t>)</a:t>
            </a:r>
          </a:p>
          <a:p>
            <a:pPr lvl="1">
              <a:lnSpc>
                <a:spcPct val="110000"/>
              </a:lnSpc>
              <a:spcAft>
                <a:spcPts val="0"/>
              </a:spcAft>
            </a:pPr>
            <a:r>
              <a:rPr lang="ko-KR" altLang="en-US" sz="1800" dirty="0"/>
              <a:t>인스턴스를 식별하기 위한 유일한 값</a:t>
            </a:r>
            <a:endParaRPr lang="en-US" altLang="ko-KR" sz="1800" dirty="0"/>
          </a:p>
          <a:p>
            <a:pPr lvl="1">
              <a:lnSpc>
                <a:spcPct val="150000"/>
              </a:lnSpc>
              <a:spcAft>
                <a:spcPts val="600"/>
              </a:spcAft>
            </a:pPr>
            <a:r>
              <a:rPr lang="ko-KR" altLang="en-US" sz="1800" dirty="0"/>
              <a:t>전역 데이터베이스 이름에서 도메인 명을 제외한 데이터베이스 이름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1800" dirty="0"/>
              <a:t>소규모 네트워크 상에서는 </a:t>
            </a:r>
            <a:r>
              <a:rPr lang="ko-KR" altLang="en-US" sz="1800" b="1" dirty="0">
                <a:solidFill>
                  <a:srgbClr val="0070C0"/>
                </a:solidFill>
              </a:rPr>
              <a:t>전역 데이터베이스 이름</a:t>
            </a:r>
            <a:r>
              <a:rPr lang="ko-KR" altLang="en-US" sz="1800" dirty="0"/>
              <a:t>에 도메인명을         명시하지 않아도 되지만</a:t>
            </a:r>
            <a:r>
              <a:rPr lang="en-US" altLang="ko-KR" sz="1800" dirty="0"/>
              <a:t>, </a:t>
            </a:r>
            <a:r>
              <a:rPr lang="ko-KR" altLang="en-US" sz="1800" dirty="0"/>
              <a:t>글로벌 기업 같이 대규모 네트워크 상에서는   전역 데이터베이스 이름에 도메인명을 명시해서 구성할 수 있으므로   </a:t>
            </a:r>
            <a:r>
              <a:rPr lang="en-US" altLang="ko-KR" sz="1800" b="1" dirty="0">
                <a:solidFill>
                  <a:srgbClr val="0070C0"/>
                </a:solidFill>
              </a:rPr>
              <a:t>SID</a:t>
            </a:r>
            <a:r>
              <a:rPr lang="ko-KR" altLang="en-US" sz="1800" dirty="0"/>
              <a:t>와 다른 값을 가지게 됨</a:t>
            </a:r>
            <a:endParaRPr lang="en-US" altLang="ko-KR" sz="1800" dirty="0"/>
          </a:p>
          <a:p>
            <a:pPr>
              <a:lnSpc>
                <a:spcPct val="150000"/>
              </a:lnSpc>
            </a:pPr>
            <a:r>
              <a:rPr lang="ko-KR" altLang="en-US" sz="1800" b="1" dirty="0">
                <a:solidFill>
                  <a:srgbClr val="0070C0"/>
                </a:solidFill>
              </a:rPr>
              <a:t>사용자 </a:t>
            </a:r>
            <a:r>
              <a:rPr lang="en-US" altLang="ko-KR" sz="1800" b="1" dirty="0">
                <a:solidFill>
                  <a:srgbClr val="0070C0"/>
                </a:solidFill>
              </a:rPr>
              <a:t>ID(</a:t>
            </a:r>
            <a:r>
              <a:rPr lang="ko-KR" altLang="en-US" sz="1800" b="1" dirty="0">
                <a:solidFill>
                  <a:srgbClr val="0070C0"/>
                </a:solidFill>
              </a:rPr>
              <a:t>계정</a:t>
            </a:r>
            <a:r>
              <a:rPr lang="en-US" altLang="ko-KR" sz="1800" b="1" dirty="0">
                <a:solidFill>
                  <a:srgbClr val="0070C0"/>
                </a:solidFill>
              </a:rPr>
              <a:t>)</a:t>
            </a:r>
            <a:r>
              <a:rPr lang="en-US" altLang="ko-KR" sz="1800" dirty="0"/>
              <a:t>: Windows</a:t>
            </a:r>
            <a:r>
              <a:rPr lang="ko-KR" altLang="en-US" sz="1800" dirty="0"/>
              <a:t>를 설치하면 </a:t>
            </a:r>
            <a:r>
              <a:rPr lang="en-US" altLang="ko-KR" sz="1800" dirty="0"/>
              <a:t>Administrator</a:t>
            </a:r>
            <a:r>
              <a:rPr lang="ko-KR" altLang="en-US" sz="1800" dirty="0"/>
              <a:t>나 </a:t>
            </a:r>
            <a:r>
              <a:rPr lang="en-US" altLang="ko-KR" sz="1800" dirty="0"/>
              <a:t>guest </a:t>
            </a:r>
            <a:r>
              <a:rPr lang="ko-KR" altLang="en-US" sz="1800" dirty="0"/>
              <a:t>계정이    만들어지듯이 </a:t>
            </a:r>
            <a:r>
              <a:rPr lang="en-US" altLang="ko-KR" sz="1800" dirty="0"/>
              <a:t>Oracle </a:t>
            </a:r>
            <a:r>
              <a:rPr lang="ko-KR" altLang="en-US" sz="1800" dirty="0"/>
              <a:t>역시 몇 개의 사용자 계정이 자동으로 만들어짐</a:t>
            </a:r>
            <a:r>
              <a:rPr lang="en-US" altLang="ko-KR" sz="1800" dirty="0"/>
              <a:t>.    </a:t>
            </a:r>
            <a:r>
              <a:rPr lang="ko-KR" altLang="en-US" sz="1800" dirty="0"/>
              <a:t>이 중에서</a:t>
            </a:r>
            <a:r>
              <a:rPr lang="ko-KR" altLang="en-US" sz="1800" b="1" dirty="0">
                <a:solidFill>
                  <a:srgbClr val="0070C0"/>
                </a:solidFill>
              </a:rPr>
              <a:t> </a:t>
            </a:r>
            <a:r>
              <a:rPr lang="en-US" altLang="ko-KR" sz="1800" b="1" dirty="0">
                <a:solidFill>
                  <a:srgbClr val="0070C0"/>
                </a:solidFill>
              </a:rPr>
              <a:t>sys</a:t>
            </a:r>
            <a:r>
              <a:rPr lang="ko-KR" altLang="en-US" sz="1800" dirty="0"/>
              <a:t>와 </a:t>
            </a:r>
            <a:r>
              <a:rPr lang="en-US" altLang="ko-KR" sz="1800" b="1" dirty="0">
                <a:solidFill>
                  <a:srgbClr val="0070C0"/>
                </a:solidFill>
              </a:rPr>
              <a:t>system</a:t>
            </a:r>
            <a:r>
              <a:rPr lang="ko-KR" altLang="en-US" sz="1800" dirty="0"/>
              <a:t>을 제외하고 다른 모든 사용자 계정이 </a:t>
            </a:r>
            <a:r>
              <a:rPr lang="ko-KR" altLang="en-US" sz="1800" b="1" dirty="0">
                <a:solidFill>
                  <a:srgbClr val="0070C0"/>
                </a:solidFill>
              </a:rPr>
              <a:t>잠겨 있음</a:t>
            </a:r>
            <a:r>
              <a:rPr lang="en-US" altLang="ko-KR" sz="1600" dirty="0"/>
              <a:t>(</a:t>
            </a:r>
            <a:r>
              <a:rPr lang="ko-KR" altLang="en-US" sz="1600" dirty="0"/>
              <a:t>계정은 존재하지만 데이터베이스에 로그인할 수 없음</a:t>
            </a:r>
            <a:r>
              <a:rPr lang="en-US" altLang="ko-KR" sz="1600" dirty="0"/>
              <a:t>)</a:t>
            </a:r>
            <a:endParaRPr lang="en-US" altLang="ko-KR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49BA85-A22A-42B8-B08A-EB71B3108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2925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F866E2-0E8A-4878-9122-383CE993E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용어 정리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948E5-DB99-41D5-A535-CAEEF0773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519002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ko-KR" sz="2000" b="1" dirty="0">
                <a:solidFill>
                  <a:srgbClr val="0070C0"/>
                </a:solidFill>
              </a:rPr>
              <a:t>TNS</a:t>
            </a:r>
            <a:r>
              <a:rPr lang="en-US" altLang="ko-KR" sz="2000" dirty="0"/>
              <a:t>(Transparent Network Substrate)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sz="1800" dirty="0"/>
              <a:t>투명한 네트워크 연결을 위한 기본 요소</a:t>
            </a:r>
            <a:r>
              <a:rPr lang="en-US" altLang="ko-KR" sz="1800" dirty="0"/>
              <a:t> </a:t>
            </a:r>
          </a:p>
          <a:p>
            <a:pPr lvl="1">
              <a:lnSpc>
                <a:spcPct val="120000"/>
              </a:lnSpc>
              <a:spcAft>
                <a:spcPts val="1800"/>
              </a:spcAft>
            </a:pPr>
            <a:r>
              <a:rPr lang="ko-KR" altLang="en-US" sz="1800" i="0" dirty="0">
                <a:solidFill>
                  <a:srgbClr val="333333"/>
                </a:solidFill>
                <a:effectLst/>
              </a:rPr>
              <a:t>오라클에서 사용하는 네트워크 기술</a:t>
            </a:r>
            <a:r>
              <a:rPr lang="ko-KR" altLang="en-US" sz="1800" b="0" i="0" dirty="0">
                <a:solidFill>
                  <a:srgbClr val="333333"/>
                </a:solidFill>
                <a:effectLst/>
              </a:rPr>
              <a:t>로 </a:t>
            </a:r>
            <a:r>
              <a:rPr lang="en-US" altLang="ko-KR" sz="1800" b="0" i="0" dirty="0">
                <a:solidFill>
                  <a:srgbClr val="333333"/>
                </a:solidFill>
                <a:effectLst/>
              </a:rPr>
              <a:t>Client/Server</a:t>
            </a:r>
            <a:r>
              <a:rPr lang="en-US" altLang="ko-KR" sz="1800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effectLst/>
              </a:rPr>
              <a:t>또는 </a:t>
            </a:r>
            <a:r>
              <a:rPr lang="en-US" altLang="ko-KR" sz="1800" dirty="0">
                <a:solidFill>
                  <a:srgbClr val="000000"/>
                </a:solidFill>
                <a:effectLst/>
              </a:rPr>
              <a:t>Server/Server </a:t>
            </a:r>
            <a:r>
              <a:rPr lang="ko-KR" altLang="en-US" sz="1800" dirty="0">
                <a:solidFill>
                  <a:srgbClr val="000000"/>
                </a:solidFill>
                <a:effectLst/>
              </a:rPr>
              <a:t>간에도 </a:t>
            </a:r>
            <a:r>
              <a:rPr lang="en-US" altLang="ko-KR" sz="1800" dirty="0">
                <a:solidFill>
                  <a:srgbClr val="000000"/>
                </a:solidFill>
                <a:effectLst/>
              </a:rPr>
              <a:t>Data</a:t>
            </a:r>
            <a:r>
              <a:rPr lang="ko-KR" altLang="en-US" sz="1800" dirty="0">
                <a:solidFill>
                  <a:srgbClr val="000000"/>
                </a:solidFill>
                <a:effectLst/>
              </a:rPr>
              <a:t>의 전송을 가능하게 해주는 기술</a:t>
            </a:r>
            <a:endParaRPr lang="en-US" altLang="ko-KR" sz="18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ko-KR" sz="2000" b="1" dirty="0" err="1">
                <a:solidFill>
                  <a:srgbClr val="0070C0"/>
                </a:solidFill>
              </a:rPr>
              <a:t>tnsnames.ora</a:t>
            </a:r>
            <a:endParaRPr lang="en-US" altLang="ko-KR" sz="2000" dirty="0"/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 altLang="ko-KR" sz="1800" dirty="0"/>
              <a:t>TNS</a:t>
            </a:r>
            <a:r>
              <a:rPr lang="ko-KR" altLang="en-US" sz="1800" dirty="0"/>
              <a:t>기술에서 </a:t>
            </a:r>
            <a:r>
              <a:rPr lang="ko-KR" altLang="en-US" sz="1800" dirty="0">
                <a:solidFill>
                  <a:srgbClr val="0070C0"/>
                </a:solidFill>
              </a:rPr>
              <a:t>클라이언트 쪽 설정 파일</a:t>
            </a:r>
            <a:endParaRPr lang="en-US" altLang="ko-KR" sz="1800" dirty="0">
              <a:solidFill>
                <a:srgbClr val="0070C0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sz="1800" dirty="0"/>
              <a:t>접속하고자 하는 오라클 서버에 관한 설정</a:t>
            </a:r>
            <a:r>
              <a:rPr lang="en-US" altLang="ko-KR" sz="1800" dirty="0"/>
              <a:t>(IP</a:t>
            </a:r>
            <a:r>
              <a:rPr lang="ko-KR" altLang="en-US" sz="1800" dirty="0"/>
              <a:t>주소 또는 컴퓨터 이름</a:t>
            </a:r>
            <a:r>
              <a:rPr lang="en-US" altLang="ko-KR" sz="1800" dirty="0"/>
              <a:t>, DB</a:t>
            </a:r>
            <a:r>
              <a:rPr lang="ko-KR" altLang="en-US" sz="1800" dirty="0"/>
              <a:t>이름</a:t>
            </a:r>
            <a:r>
              <a:rPr lang="en-US" altLang="ko-KR" sz="1800" dirty="0"/>
              <a:t>, </a:t>
            </a:r>
            <a:r>
              <a:rPr lang="ko-KR" altLang="en-US" sz="1800" dirty="0"/>
              <a:t>포트 번호 등</a:t>
            </a:r>
            <a:r>
              <a:rPr lang="en-US" altLang="ko-KR" sz="1800" dirty="0"/>
              <a:t>)</a:t>
            </a:r>
            <a:r>
              <a:rPr lang="ko-KR" altLang="en-US" sz="1800" dirty="0"/>
              <a:t>에 관한 정보 저장</a:t>
            </a:r>
            <a:endParaRPr lang="en-US" altLang="ko-KR" sz="1800" dirty="0"/>
          </a:p>
          <a:p>
            <a:pPr lvl="1">
              <a:lnSpc>
                <a:spcPct val="120000"/>
              </a:lnSpc>
              <a:spcAft>
                <a:spcPts val="1800"/>
              </a:spcAft>
            </a:pPr>
            <a:r>
              <a:rPr lang="ko-KR" altLang="en-US" sz="1800" dirty="0"/>
              <a:t>파일위치</a:t>
            </a:r>
            <a:r>
              <a:rPr lang="en-US" altLang="ko-KR" sz="1800" dirty="0"/>
              <a:t>: ORACLE_HOME/network/admin/</a:t>
            </a:r>
            <a:r>
              <a:rPr lang="en-US" altLang="ko-KR" sz="1800" dirty="0" err="1"/>
              <a:t>tnsnames.ora</a:t>
            </a:r>
            <a:endParaRPr lang="en-US" altLang="ko-KR" sz="18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ko-KR" sz="2000" b="1" dirty="0" err="1">
                <a:solidFill>
                  <a:srgbClr val="0070C0"/>
                </a:solidFill>
              </a:rPr>
              <a:t>listener.ora</a:t>
            </a:r>
            <a:endParaRPr lang="en-US" altLang="ko-KR" sz="2000" dirty="0"/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 altLang="ko-KR" sz="1800" dirty="0"/>
              <a:t>TNS</a:t>
            </a:r>
            <a:r>
              <a:rPr lang="ko-KR" altLang="en-US" sz="1800" dirty="0"/>
              <a:t>기술에서 </a:t>
            </a:r>
            <a:r>
              <a:rPr lang="ko-KR" altLang="en-US" sz="1800" dirty="0">
                <a:solidFill>
                  <a:srgbClr val="0070C0"/>
                </a:solidFill>
              </a:rPr>
              <a:t>서버 쪽 설정 파일</a:t>
            </a:r>
            <a:endParaRPr lang="en-US" altLang="ko-KR" sz="1800" dirty="0">
              <a:solidFill>
                <a:srgbClr val="0070C0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ko-KR" altLang="en-US" sz="1800" dirty="0" err="1"/>
              <a:t>리스너의</a:t>
            </a:r>
            <a:r>
              <a:rPr lang="ko-KR" altLang="en-US" sz="1800" dirty="0"/>
              <a:t> 이름과 주소</a:t>
            </a:r>
            <a:r>
              <a:rPr lang="en-US" altLang="ko-KR" sz="1800" dirty="0"/>
              <a:t>,</a:t>
            </a:r>
            <a:r>
              <a:rPr lang="ko-KR" altLang="en-US" sz="1800" dirty="0"/>
              <a:t> </a:t>
            </a:r>
            <a:r>
              <a:rPr lang="en-US" altLang="ko-KR" sz="1800" dirty="0"/>
              <a:t>Database</a:t>
            </a:r>
            <a:r>
              <a:rPr lang="ko-KR" altLang="en-US" sz="1800" dirty="0"/>
              <a:t>의 </a:t>
            </a:r>
            <a:r>
              <a:rPr lang="en-US" altLang="ko-KR" sz="1800" dirty="0"/>
              <a:t>SID</a:t>
            </a:r>
            <a:r>
              <a:rPr lang="ko-KR" altLang="en-US" sz="1800" dirty="0"/>
              <a:t>와 </a:t>
            </a:r>
            <a:r>
              <a:rPr lang="ko-KR" altLang="en-US" sz="1800" dirty="0" err="1"/>
              <a:t>리스너를</a:t>
            </a:r>
            <a:r>
              <a:rPr lang="ko-KR" altLang="en-US" sz="1800" dirty="0"/>
              <a:t> 조절하는 </a:t>
            </a:r>
            <a:r>
              <a:rPr lang="en-US" altLang="ko-KR" sz="1800" dirty="0"/>
              <a:t>Control Parameter</a:t>
            </a:r>
            <a:r>
              <a:rPr lang="ko-KR" altLang="en-US" sz="1800" dirty="0"/>
              <a:t>에 관한 정보 저장</a:t>
            </a:r>
            <a:endParaRPr lang="en-US" altLang="ko-KR" sz="1800" dirty="0"/>
          </a:p>
          <a:p>
            <a:pPr lvl="1">
              <a:lnSpc>
                <a:spcPct val="120000"/>
              </a:lnSpc>
              <a:spcAft>
                <a:spcPts val="1800"/>
              </a:spcAft>
            </a:pPr>
            <a:r>
              <a:rPr lang="ko-KR" altLang="en-US" sz="1800" dirty="0"/>
              <a:t>파일위치</a:t>
            </a:r>
            <a:r>
              <a:rPr lang="en-US" altLang="ko-KR" sz="1800" dirty="0"/>
              <a:t>: ORACLE_HOME/network/admin/</a:t>
            </a:r>
            <a:r>
              <a:rPr lang="en-US" altLang="ko-KR" sz="1800" dirty="0" err="1"/>
              <a:t>listener.ora</a:t>
            </a:r>
            <a:endParaRPr lang="en-US" altLang="ko-KR" dirty="0"/>
          </a:p>
          <a:p>
            <a:pPr>
              <a:lnSpc>
                <a:spcPct val="120000"/>
              </a:lnSpc>
              <a:spcAft>
                <a:spcPts val="1800"/>
              </a:spcAft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48E003-123B-424E-9AF4-4D35E931F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21986-58A0-46D6-876C-14F19CE639C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551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2658</TotalTime>
  <Words>4555</Words>
  <Application>Microsoft Office PowerPoint</Application>
  <PresentationFormat>화면 슬라이드 쇼(4:3)</PresentationFormat>
  <Paragraphs>676</Paragraphs>
  <Slides>54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54</vt:i4>
      </vt:variant>
    </vt:vector>
  </HeadingPairs>
  <TitlesOfParts>
    <vt:vector size="65" baseType="lpstr">
      <vt:lpstr>HY그래픽M</vt:lpstr>
      <vt:lpstr>Noto Sans KR</vt:lpstr>
      <vt:lpstr>맑은 고딕</vt:lpstr>
      <vt:lpstr>Arial</vt:lpstr>
      <vt:lpstr>Calibri</vt:lpstr>
      <vt:lpstr>Calibri Light</vt:lpstr>
      <vt:lpstr>Courier New</vt:lpstr>
      <vt:lpstr>Times New Roman</vt:lpstr>
      <vt:lpstr>Wingdings</vt:lpstr>
      <vt:lpstr>Office 테마</vt:lpstr>
      <vt:lpstr>2_Office Theme</vt:lpstr>
      <vt:lpstr>오라클 개요</vt:lpstr>
      <vt:lpstr>강의 내용</vt:lpstr>
      <vt:lpstr>오라클 설치시 주의사항</vt:lpstr>
      <vt:lpstr>오라클 접근법</vt:lpstr>
      <vt:lpstr>기본 사용자 계정</vt:lpstr>
      <vt:lpstr>HR 계정 생성 및 활성화시키기</vt:lpstr>
      <vt:lpstr>용어 정리1</vt:lpstr>
      <vt:lpstr>용어 정리2</vt:lpstr>
      <vt:lpstr>용어 정리3</vt:lpstr>
      <vt:lpstr>tnsnames.ora 파일의 연결설정 예</vt:lpstr>
      <vt:lpstr>물류창고와 데이터베이스</vt:lpstr>
      <vt:lpstr>데이터 관리를 위한 논리적 개념</vt:lpstr>
      <vt:lpstr>테이블스페이스</vt:lpstr>
      <vt:lpstr>SQLGate Net 로그인</vt:lpstr>
      <vt:lpstr>SQLGate에서 사용자 만들기</vt:lpstr>
      <vt:lpstr>CDB  Architecture</vt:lpstr>
      <vt:lpstr>SQL 개요</vt:lpstr>
      <vt:lpstr>강의 내용</vt:lpstr>
      <vt:lpstr>SQL 개요</vt:lpstr>
      <vt:lpstr>SQL 구분</vt:lpstr>
      <vt:lpstr>CRUD</vt:lpstr>
      <vt:lpstr>COMMIT과 ROLLBACK</vt:lpstr>
      <vt:lpstr>Table 주요 용어</vt:lpstr>
      <vt:lpstr>Table 만들기</vt:lpstr>
      <vt:lpstr>기본 데이터 타입: 문자형 데이터1</vt:lpstr>
      <vt:lpstr>기본 데이터 타입: 문자형 데이터2</vt:lpstr>
      <vt:lpstr>기본 데이터 타입: 문자형 데이터2</vt:lpstr>
      <vt:lpstr>기본 데이터 타입: 문자형 데이터2</vt:lpstr>
      <vt:lpstr>기본 데이터 타입: 숫자형 데이터</vt:lpstr>
      <vt:lpstr>기본 데이터 타입: 날짜형 데이터</vt:lpstr>
      <vt:lpstr>무결성 제약조건: 컬럼 속성</vt:lpstr>
      <vt:lpstr>무결성 제약조건 예제</vt:lpstr>
      <vt:lpstr>Table 정규화</vt:lpstr>
      <vt:lpstr>1-3차 정규화</vt:lpstr>
      <vt:lpstr>Table 정규화 예제</vt:lpstr>
      <vt:lpstr>Table 정규화 예제</vt:lpstr>
      <vt:lpstr>테이블 복사 및 삭제</vt:lpstr>
      <vt:lpstr>DDL: ALTER</vt:lpstr>
      <vt:lpstr>DCL(데이터 제어어): GRANT, REVOKE</vt:lpstr>
      <vt:lpstr>DELETE, TRUNCATE, DROP </vt:lpstr>
      <vt:lpstr>실습문제</vt:lpstr>
      <vt:lpstr>실습문제</vt:lpstr>
      <vt:lpstr>SQL 들어가기</vt:lpstr>
      <vt:lpstr>강의 내용</vt:lpstr>
      <vt:lpstr>HR 테이블 목록 및 구성형식 보기</vt:lpstr>
      <vt:lpstr>DQL(데이터 질의어) - select문 / query문</vt:lpstr>
      <vt:lpstr>DQL(데이터 질의어) - select문 / query문</vt:lpstr>
      <vt:lpstr>DQL(데이터 질의어) - select문 / query문</vt:lpstr>
      <vt:lpstr>SQL 연산자</vt:lpstr>
      <vt:lpstr>SQL 연산자 실습 </vt:lpstr>
      <vt:lpstr>SQL 연산자 우선순위</vt:lpstr>
      <vt:lpstr>실습문제1</vt:lpstr>
      <vt:lpstr>실습문제2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오라클 개요</dc:title>
  <dc:creator>박주화</dc:creator>
  <cp:lastModifiedBy>박주화</cp:lastModifiedBy>
  <cp:revision>84</cp:revision>
  <dcterms:created xsi:type="dcterms:W3CDTF">2022-01-29T11:25:04Z</dcterms:created>
  <dcterms:modified xsi:type="dcterms:W3CDTF">2022-02-19T17:16:23Z</dcterms:modified>
</cp:coreProperties>
</file>

<file path=docProps/thumbnail.jpeg>
</file>